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03" r:id="rId3"/>
    <p:sldId id="257" r:id="rId4"/>
    <p:sldId id="262" r:id="rId5"/>
    <p:sldId id="264" r:id="rId6"/>
    <p:sldId id="265" r:id="rId7"/>
    <p:sldId id="258" r:id="rId8"/>
    <p:sldId id="259" r:id="rId9"/>
    <p:sldId id="260" r:id="rId10"/>
    <p:sldId id="266" r:id="rId11"/>
    <p:sldId id="267" r:id="rId12"/>
    <p:sldId id="268" r:id="rId13"/>
    <p:sldId id="261" r:id="rId14"/>
    <p:sldId id="269" r:id="rId15"/>
    <p:sldId id="274" r:id="rId16"/>
    <p:sldId id="270" r:id="rId17"/>
    <p:sldId id="271" r:id="rId18"/>
    <p:sldId id="272" r:id="rId19"/>
    <p:sldId id="275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9" r:id="rId30"/>
    <p:sldId id="284" r:id="rId31"/>
    <p:sldId id="28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297" r:id="rId46"/>
    <p:sldId id="30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113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18D41B6-0A1D-4EB8-8944-292A3F4772C7}" type="datetimeFigureOut">
              <a:rPr lang="en-US" smtClean="0"/>
              <a:t>06/21/2019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914D8CE-F384-47F3-A77F-405311FE35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Arial(headings)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57200"/>
            <a:ext cx="6172200" cy="1894362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ác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cụ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5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cung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oxy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3200400"/>
            <a:ext cx="4724400" cy="1371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HV CK1: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Biện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Thùy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Dung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Lê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Hồng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Nguyên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 –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CK1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Nhi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2018 -2020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95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xy </a:t>
            </a:r>
            <a:r>
              <a:rPr lang="en-US" dirty="0" err="1" smtClean="0"/>
              <a:t>canula</a:t>
            </a:r>
            <a:r>
              <a:rPr lang="en-US" dirty="0" smtClean="0"/>
              <a:t> 2 </a:t>
            </a:r>
            <a:r>
              <a:rPr lang="en-US" dirty="0" err="1" smtClean="0"/>
              <a:t>mũi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catheter 1 </a:t>
            </a:r>
            <a:r>
              <a:rPr lang="en-US" dirty="0" err="1" smtClean="0"/>
              <a:t>mũi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98995"/>
            <a:ext cx="3197225" cy="3352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4349784" cy="3324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20504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Canula</a:t>
            </a:r>
            <a:r>
              <a:rPr lang="en-US" sz="2400" dirty="0" smtClean="0"/>
              <a:t> 2 </a:t>
            </a:r>
            <a:r>
              <a:rPr lang="en-US" sz="2400" dirty="0" err="1" smtClean="0"/>
              <a:t>mũi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82096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Catheter 1 </a:t>
            </a:r>
            <a:r>
              <a:rPr lang="en-US" sz="2400" dirty="0" err="1" smtClean="0"/>
              <a:t>mũi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8162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 </a:t>
            </a:r>
            <a:r>
              <a:rPr lang="en-US" dirty="0" err="1"/>
              <a:t>canula</a:t>
            </a:r>
            <a:r>
              <a:rPr lang="en-US" dirty="0"/>
              <a:t> 2 </a:t>
            </a:r>
            <a:r>
              <a:rPr lang="en-US" dirty="0" err="1"/>
              <a:t>mũi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catheter 1 </a:t>
            </a:r>
            <a:r>
              <a:rPr lang="en-US" dirty="0" err="1"/>
              <a:t>mũi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2505257"/>
              </p:ext>
            </p:extLst>
          </p:nvPr>
        </p:nvGraphicFramePr>
        <p:xfrm>
          <a:off x="457200" y="1905000"/>
          <a:ext cx="7696200" cy="4800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588"/>
                <a:gridCol w="2905708"/>
                <a:gridCol w="3376904"/>
              </a:tblGrid>
              <a:tr h="510702">
                <a:tc>
                  <a:txBody>
                    <a:bodyPr/>
                    <a:lstStyle/>
                    <a:p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(body)"/>
                        </a:rPr>
                        <a:t>ưu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(body)"/>
                        </a:rPr>
                        <a:t>Nhược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1736388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(body)"/>
                        </a:rPr>
                        <a:t>Canula</a:t>
                      </a:r>
                      <a:r>
                        <a:rPr lang="en-US" sz="2400" dirty="0" smtClean="0">
                          <a:latin typeface="Arial(body)"/>
                        </a:rPr>
                        <a:t> </a:t>
                      </a:r>
                    </a:p>
                    <a:p>
                      <a:r>
                        <a:rPr lang="en-US" sz="2400" dirty="0" smtClean="0">
                          <a:latin typeface="Arial(body)"/>
                        </a:rPr>
                        <a:t>2 </a:t>
                      </a:r>
                      <a:r>
                        <a:rPr lang="en-US" sz="2400" dirty="0" err="1" smtClean="0">
                          <a:latin typeface="Arial(body)"/>
                        </a:rPr>
                        <a:t>mũi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Dễ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chịu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Ít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tổn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thương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mũi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hầu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dirty="0" err="1" smtClean="0">
                          <a:latin typeface="Arial(body)"/>
                        </a:rPr>
                        <a:t>Dễ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tuột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Đắt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tiền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255351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(body)"/>
                        </a:rPr>
                        <a:t>Catheter 1 </a:t>
                      </a:r>
                      <a:r>
                        <a:rPr lang="en-US" sz="2400" dirty="0" err="1" smtClean="0">
                          <a:latin typeface="Arial(body)"/>
                        </a:rPr>
                        <a:t>mũi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dirty="0" err="1" smtClean="0">
                          <a:latin typeface="Arial(body)"/>
                        </a:rPr>
                        <a:t>Dễ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cố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định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Rẻ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tiền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dirty="0" err="1" smtClean="0">
                          <a:latin typeface="Arial(body)"/>
                        </a:rPr>
                        <a:t>Gây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khó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chịu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Chướng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hơi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dạ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dày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Tổn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thương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cuống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mũi</a:t>
                      </a:r>
                      <a:r>
                        <a:rPr lang="en-US" sz="2400" baseline="0" dirty="0" smtClean="0">
                          <a:latin typeface="Arial(body)"/>
                        </a:rPr>
                        <a:t>,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amydal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Chống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CĐ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khi</a:t>
                      </a:r>
                      <a:r>
                        <a:rPr lang="en-US" sz="2400" baseline="0" dirty="0" smtClean="0">
                          <a:latin typeface="Arial(body)"/>
                        </a:rPr>
                        <a:t> RLĐM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io2 catheter/ </a:t>
            </a:r>
            <a:r>
              <a:rPr lang="en-US" dirty="0" err="1" smtClean="0"/>
              <a:t>canula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36434527"/>
              </p:ext>
            </p:extLst>
          </p:nvPr>
        </p:nvGraphicFramePr>
        <p:xfrm>
          <a:off x="609600" y="1828800"/>
          <a:ext cx="7467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  <a:gridCol w="3733800"/>
              </a:tblGrid>
              <a:tr h="3048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FiO2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ở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trẻ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dưới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12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tháng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Số</a:t>
                      </a:r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lít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Oxy/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phút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FiO2 (%)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0.25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30-35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0.5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40-45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0.75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65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237354"/>
              </p:ext>
            </p:extLst>
          </p:nvPr>
        </p:nvGraphicFramePr>
        <p:xfrm>
          <a:off x="1066800" y="4876800"/>
          <a:ext cx="6096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FiO2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ở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trẻ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trên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12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tháng</a:t>
                      </a:r>
                      <a:endParaRPr lang="en-US" sz="24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FiO2 =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20+ 4 x n (n: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số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lít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Oxy)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77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ask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00200"/>
            <a:ext cx="4323054" cy="304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5000"/>
            <a:ext cx="3581400" cy="382106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23945"/>
              </p:ext>
            </p:extLst>
          </p:nvPr>
        </p:nvGraphicFramePr>
        <p:xfrm>
          <a:off x="4876800" y="4876800"/>
          <a:ext cx="304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75"/>
                <a:gridCol w="1647825"/>
              </a:tblGrid>
              <a:tr h="43815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(body)"/>
                        </a:rPr>
                        <a:t>Lít</a:t>
                      </a:r>
                      <a:r>
                        <a:rPr lang="en-US" sz="2400" dirty="0" smtClean="0">
                          <a:latin typeface="Arial(body)"/>
                        </a:rPr>
                        <a:t>/</a:t>
                      </a:r>
                      <a:r>
                        <a:rPr lang="en-US" sz="2400" dirty="0" err="1" smtClean="0">
                          <a:latin typeface="Arial(body)"/>
                        </a:rPr>
                        <a:t>phút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(body)"/>
                        </a:rPr>
                        <a:t>FiO2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(body)"/>
                        </a:rPr>
                        <a:t>6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(body)"/>
                        </a:rPr>
                        <a:t>0.4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(body)"/>
                        </a:rPr>
                        <a:t>7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(body)"/>
                        </a:rPr>
                        <a:t>0.5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(body)"/>
                        </a:rPr>
                        <a:t>8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(body)"/>
                        </a:rPr>
                        <a:t>0.6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63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11430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ask oxy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1 </a:t>
            </a:r>
            <a:r>
              <a:rPr lang="en-US" dirty="0" err="1" smtClean="0"/>
              <a:t>phần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7641937" cy="4800599"/>
          </a:xfrm>
        </p:spPr>
      </p:pic>
    </p:spTree>
    <p:extLst>
      <p:ext uri="{BB962C8B-B14F-4D97-AF65-F5344CB8AC3E}">
        <p14:creationId xmlns:p14="http://schemas.microsoft.com/office/powerpoint/2010/main" val="7216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oxy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thở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phần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26583430"/>
              </p:ext>
            </p:extLst>
          </p:nvPr>
        </p:nvGraphicFramePr>
        <p:xfrm>
          <a:off x="533400" y="2133600"/>
          <a:ext cx="38862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</a:tblGrid>
              <a:tr h="67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(body)"/>
                        </a:rPr>
                        <a:t>Lít</a:t>
                      </a:r>
                      <a:r>
                        <a:rPr lang="en-US" sz="2400" dirty="0" smtClean="0">
                          <a:latin typeface="Arial(body)"/>
                        </a:rPr>
                        <a:t>/ </a:t>
                      </a:r>
                      <a:r>
                        <a:rPr lang="en-US" sz="2400" dirty="0" err="1" smtClean="0">
                          <a:latin typeface="Arial(body)"/>
                        </a:rPr>
                        <a:t>phút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FiO2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67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6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0.6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67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7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0.7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67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8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0.8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67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9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0.8+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67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10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0.8+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6" y="2057400"/>
            <a:ext cx="3657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ask oxy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98" y="1600200"/>
            <a:ext cx="7613501" cy="4896712"/>
          </a:xfrm>
        </p:spPr>
      </p:pic>
    </p:spTree>
    <p:extLst>
      <p:ext uri="{BB962C8B-B14F-4D97-AF65-F5344CB8AC3E}">
        <p14:creationId xmlns:p14="http://schemas.microsoft.com/office/powerpoint/2010/main" val="3393187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oxy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thở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3403" y="1752600"/>
            <a:ext cx="7467600" cy="48737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Lưu</a:t>
            </a:r>
            <a:r>
              <a:rPr lang="en-US" dirty="0" smtClean="0">
                <a:latin typeface="Arial(body)"/>
              </a:rPr>
              <a:t> ý: </a:t>
            </a:r>
          </a:p>
          <a:p>
            <a:pPr>
              <a:buFontTx/>
              <a:buChar char="-"/>
            </a:pPr>
            <a:r>
              <a:rPr lang="en-US" dirty="0" smtClean="0">
                <a:latin typeface="Arial(body)"/>
              </a:rPr>
              <a:t>Mask </a:t>
            </a:r>
            <a:r>
              <a:rPr lang="en-US" dirty="0" err="1" smtClean="0">
                <a:latin typeface="Arial(body)"/>
              </a:rPr>
              <a:t>phải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chặt</a:t>
            </a:r>
            <a:endParaRPr lang="en-US" dirty="0" smtClean="0">
              <a:latin typeface="Arial(body)"/>
            </a:endParaRPr>
          </a:p>
          <a:p>
            <a:pPr>
              <a:buFontTx/>
              <a:buChar char="-"/>
            </a:pPr>
            <a:r>
              <a:rPr lang="en-US" dirty="0" err="1" smtClean="0">
                <a:latin typeface="Arial(body)"/>
              </a:rPr>
              <a:t>Gây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khó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chịu</a:t>
            </a:r>
            <a:r>
              <a:rPr lang="en-US" dirty="0" smtClean="0">
                <a:latin typeface="Arial(body)"/>
              </a:rPr>
              <a:t> </a:t>
            </a:r>
            <a:endParaRPr lang="en-US" dirty="0">
              <a:latin typeface="Arial(body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04999"/>
            <a:ext cx="4043294" cy="4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0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</a:t>
            </a:r>
            <a:r>
              <a:rPr lang="en-US" dirty="0" err="1" smtClean="0"/>
              <a:t>ưu</a:t>
            </a:r>
            <a:r>
              <a:rPr lang="en-US" dirty="0" smtClean="0"/>
              <a:t> ý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4248"/>
            <a:ext cx="7467600" cy="48737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Thở</a:t>
            </a:r>
            <a:r>
              <a:rPr lang="en-US" dirty="0" smtClean="0">
                <a:latin typeface="Arial(body)"/>
              </a:rPr>
              <a:t> oxy qua </a:t>
            </a:r>
            <a:r>
              <a:rPr lang="en-US" dirty="0" err="1" smtClean="0">
                <a:latin typeface="Arial(body)"/>
              </a:rPr>
              <a:t>canula</a:t>
            </a:r>
            <a:r>
              <a:rPr lang="en-US" dirty="0">
                <a:latin typeface="Arial(body)"/>
              </a:rPr>
              <a:t> </a:t>
            </a:r>
            <a:r>
              <a:rPr lang="en-US" dirty="0" smtClean="0">
                <a:latin typeface="Arial(body)"/>
              </a:rPr>
              <a:t>ở </a:t>
            </a:r>
            <a:r>
              <a:rPr lang="en-US" dirty="0" err="1" smtClean="0">
                <a:latin typeface="Arial(body)"/>
              </a:rPr>
              <a:t>trẻ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lớn</a:t>
            </a:r>
            <a:r>
              <a:rPr lang="en-US" dirty="0">
                <a:latin typeface="Arial(body)"/>
              </a:rPr>
              <a:t>,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lượng</a:t>
            </a:r>
            <a:r>
              <a:rPr lang="en-US" dirty="0" smtClean="0">
                <a:latin typeface="Arial(body)"/>
              </a:rPr>
              <a:t> oxy </a:t>
            </a:r>
            <a:r>
              <a:rPr lang="en-US" dirty="0" err="1" smtClean="0">
                <a:latin typeface="Arial(body)"/>
              </a:rPr>
              <a:t>bắt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đầu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là</a:t>
            </a:r>
            <a:r>
              <a:rPr lang="en-US" dirty="0" smtClean="0">
                <a:latin typeface="Arial(body)"/>
              </a:rPr>
              <a:t> 1-2 l/p</a:t>
            </a:r>
          </a:p>
          <a:p>
            <a:r>
              <a:rPr lang="en-US" dirty="0" err="1" smtClean="0">
                <a:latin typeface="Arial(body)"/>
              </a:rPr>
              <a:t>Thở</a:t>
            </a:r>
            <a:r>
              <a:rPr lang="en-US" dirty="0" smtClean="0">
                <a:latin typeface="Arial(body)"/>
              </a:rPr>
              <a:t> oxy qua mask, </a:t>
            </a:r>
            <a:r>
              <a:rPr lang="en-US" dirty="0" err="1" smtClean="0">
                <a:latin typeface="Arial(body)"/>
              </a:rPr>
              <a:t>lưu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lượng</a:t>
            </a:r>
            <a:r>
              <a:rPr lang="en-US" dirty="0" smtClean="0">
                <a:latin typeface="Arial(body)"/>
              </a:rPr>
              <a:t> oxy </a:t>
            </a:r>
            <a:r>
              <a:rPr lang="en-US" dirty="0" err="1" smtClean="0">
                <a:latin typeface="Arial(body)"/>
              </a:rPr>
              <a:t>thấp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nhấp</a:t>
            </a:r>
            <a:r>
              <a:rPr lang="en-US" dirty="0">
                <a:latin typeface="Arial(body)"/>
              </a:rPr>
              <a:t> </a:t>
            </a:r>
            <a:r>
              <a:rPr lang="en-US" dirty="0" smtClean="0">
                <a:latin typeface="Arial(body)"/>
              </a:rPr>
              <a:t>≥ 6l/p -&gt;</a:t>
            </a:r>
            <a:r>
              <a:rPr lang="en-US" dirty="0" err="1" smtClean="0">
                <a:latin typeface="Arial(body)"/>
              </a:rPr>
              <a:t>cung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cấp</a:t>
            </a:r>
            <a:r>
              <a:rPr lang="en-US" dirty="0" smtClean="0">
                <a:latin typeface="Arial(body)"/>
              </a:rPr>
              <a:t> oxy </a:t>
            </a:r>
            <a:r>
              <a:rPr lang="en-US" dirty="0" err="1" smtClean="0">
                <a:latin typeface="Arial(body)"/>
              </a:rPr>
              <a:t>và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đuổi</a:t>
            </a:r>
            <a:r>
              <a:rPr lang="en-US" dirty="0" smtClean="0">
                <a:latin typeface="Arial(body)"/>
              </a:rPr>
              <a:t> CO2 </a:t>
            </a:r>
            <a:r>
              <a:rPr lang="en-US" dirty="0" err="1" smtClean="0">
                <a:latin typeface="Arial(body)"/>
              </a:rPr>
              <a:t>ra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khỏi</a:t>
            </a:r>
            <a:r>
              <a:rPr lang="en-US" dirty="0" smtClean="0">
                <a:latin typeface="Arial(body)"/>
              </a:rPr>
              <a:t> mask  </a:t>
            </a:r>
          </a:p>
          <a:p>
            <a:r>
              <a:rPr lang="en-US" dirty="0" err="1" smtClean="0">
                <a:latin typeface="Arial(body)"/>
              </a:rPr>
              <a:t>Lưu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lượng</a:t>
            </a:r>
            <a:r>
              <a:rPr lang="en-US" dirty="0" smtClean="0">
                <a:latin typeface="Arial(body)"/>
              </a:rPr>
              <a:t> oxy </a:t>
            </a:r>
            <a:r>
              <a:rPr lang="en-US" dirty="0" err="1" smtClean="0">
                <a:latin typeface="Arial(body)"/>
              </a:rPr>
              <a:t>tối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ưu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là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mức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thấp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nhất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đạt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mục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tiêu</a:t>
            </a:r>
            <a:r>
              <a:rPr lang="en-US" dirty="0" smtClean="0">
                <a:latin typeface="Arial(body)"/>
              </a:rPr>
              <a:t> spO2 </a:t>
            </a:r>
            <a:r>
              <a:rPr lang="en-US" dirty="0" err="1" smtClean="0">
                <a:latin typeface="Arial(body)"/>
              </a:rPr>
              <a:t>để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tránh</a:t>
            </a:r>
            <a:r>
              <a:rPr lang="en-US" dirty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nguy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cơ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ngộ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độc</a:t>
            </a:r>
            <a:r>
              <a:rPr lang="en-US" dirty="0" smtClean="0">
                <a:latin typeface="Arial(body)"/>
              </a:rPr>
              <a:t> oxy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1537410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enturi</a:t>
            </a:r>
            <a:r>
              <a:rPr lang="en-US" dirty="0" smtClean="0"/>
              <a:t> mask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94994"/>
            <a:ext cx="3429000" cy="3429000"/>
          </a:xfrm>
        </p:spPr>
      </p:pic>
      <p:sp>
        <p:nvSpPr>
          <p:cNvPr id="5" name="TextBox 4"/>
          <p:cNvSpPr txBox="1"/>
          <p:nvPr/>
        </p:nvSpPr>
        <p:spPr>
          <a:xfrm>
            <a:off x="429491" y="2286000"/>
            <a:ext cx="4371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400" dirty="0" err="1" smtClean="0">
                <a:latin typeface="Arial(body)"/>
              </a:rPr>
              <a:t>Đáp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ứng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đủ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nhu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cầu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khí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hít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vào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của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bệnh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nhân</a:t>
            </a:r>
            <a:r>
              <a:rPr lang="en-US" sz="2400" dirty="0" smtClean="0">
                <a:latin typeface="Arial(body)"/>
              </a:rPr>
              <a:t> (25-40l/p)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400" dirty="0" err="1" smtClean="0">
                <a:latin typeface="Arial(body)"/>
              </a:rPr>
              <a:t>Cung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cấp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chính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xác</a:t>
            </a:r>
            <a:r>
              <a:rPr lang="en-US" sz="2400" dirty="0" smtClean="0">
                <a:latin typeface="Arial(body)"/>
              </a:rPr>
              <a:t> FiO2 </a:t>
            </a:r>
            <a:r>
              <a:rPr lang="en-US" sz="2400" dirty="0" err="1" smtClean="0">
                <a:latin typeface="Arial(body)"/>
              </a:rPr>
              <a:t>mong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muốn</a:t>
            </a:r>
            <a:r>
              <a:rPr lang="en-US" sz="2400" dirty="0" smtClean="0">
                <a:latin typeface="Arial(body)"/>
              </a:rPr>
              <a:t> (6 </a:t>
            </a:r>
            <a:r>
              <a:rPr lang="en-US" sz="2400" dirty="0" err="1" smtClean="0">
                <a:latin typeface="Arial(body)"/>
              </a:rPr>
              <a:t>cớ</a:t>
            </a:r>
            <a:r>
              <a:rPr lang="en-US" sz="2400" dirty="0" smtClean="0">
                <a:latin typeface="Arial(body)"/>
              </a:rPr>
              <a:t> = 6 </a:t>
            </a:r>
            <a:r>
              <a:rPr lang="en-US" sz="2400" dirty="0" err="1" smtClean="0">
                <a:latin typeface="Arial(body)"/>
              </a:rPr>
              <a:t>mức</a:t>
            </a:r>
            <a:r>
              <a:rPr lang="en-US" sz="2400" dirty="0" smtClean="0">
                <a:latin typeface="Arial(body)"/>
              </a:rPr>
              <a:t> FiO2)</a:t>
            </a:r>
            <a:r>
              <a:rPr lang="en-US" sz="2400" dirty="0">
                <a:latin typeface="Arial(body)"/>
              </a:rPr>
              <a:t> </a:t>
            </a:r>
            <a:r>
              <a:rPr lang="en-US" sz="2400" dirty="0" smtClean="0">
                <a:latin typeface="Arial(body)"/>
              </a:rPr>
              <a:t>(</a:t>
            </a:r>
            <a:r>
              <a:rPr lang="en-US" sz="2400" dirty="0" err="1" smtClean="0">
                <a:latin typeface="Arial(body)"/>
              </a:rPr>
              <a:t>từ</a:t>
            </a:r>
            <a:r>
              <a:rPr lang="en-US" sz="2400" dirty="0" smtClean="0">
                <a:latin typeface="Arial(body)"/>
              </a:rPr>
              <a:t> 0,24-0,4)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400" dirty="0" err="1" smtClean="0">
                <a:latin typeface="Arial(body)"/>
              </a:rPr>
              <a:t>Dùng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cho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bệnh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nhân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suy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hô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hấp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mãn</a:t>
            </a:r>
            <a:r>
              <a:rPr lang="en-US" sz="2400" dirty="0" smtClean="0">
                <a:latin typeface="Arial(body)"/>
              </a:rPr>
              <a:t>: COPD, hen</a:t>
            </a:r>
          </a:p>
        </p:txBody>
      </p:sp>
    </p:spTree>
    <p:extLst>
      <p:ext uri="{BB962C8B-B14F-4D97-AF65-F5344CB8AC3E}">
        <p14:creationId xmlns:p14="http://schemas.microsoft.com/office/powerpoint/2010/main" val="241996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Arial(body)"/>
              </a:rPr>
              <a:t>Chỉ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định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cung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cấp</a:t>
            </a:r>
            <a:r>
              <a:rPr lang="en-US" dirty="0" smtClean="0">
                <a:latin typeface="Arial(body)"/>
              </a:rPr>
              <a:t> oxy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Arial(body)"/>
              </a:rPr>
              <a:t>Hệ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thống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cung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cấp</a:t>
            </a:r>
            <a:r>
              <a:rPr lang="en-US" dirty="0" smtClean="0">
                <a:latin typeface="Arial(body)"/>
              </a:rPr>
              <a:t> oxy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Arial(body)"/>
              </a:rPr>
              <a:t>Các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dụng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cụ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cung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cấp</a:t>
            </a:r>
            <a:r>
              <a:rPr lang="en-US" dirty="0" smtClean="0">
                <a:latin typeface="Arial(body)"/>
              </a:rPr>
              <a:t> oxy: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err="1" smtClean="0">
                <a:latin typeface="Arial(body)"/>
              </a:rPr>
              <a:t>Canula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mũi</a:t>
            </a:r>
            <a:r>
              <a:rPr lang="en-US" dirty="0" smtClean="0">
                <a:latin typeface="Arial(body)"/>
              </a:rPr>
              <a:t>/ catheter </a:t>
            </a:r>
            <a:r>
              <a:rPr lang="en-US" dirty="0" err="1" smtClean="0">
                <a:latin typeface="Arial(body)"/>
              </a:rPr>
              <a:t>mũi</a:t>
            </a:r>
            <a:endParaRPr lang="en-US" dirty="0" smtClean="0">
              <a:latin typeface="Arial(body)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Arial(body)"/>
              </a:rPr>
              <a:t>Mask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err="1" smtClean="0">
                <a:latin typeface="Arial(body)"/>
              </a:rPr>
              <a:t>Venturi</a:t>
            </a:r>
            <a:endParaRPr lang="en-US" dirty="0" smtClean="0">
              <a:latin typeface="Arial(body)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Arial(body)"/>
              </a:rPr>
              <a:t>NCPAP</a:t>
            </a:r>
          </a:p>
          <a:p>
            <a:pPr lvl="1">
              <a:buFont typeface="Arial" pitchFamily="34" charset="0"/>
              <a:buChar char="•"/>
            </a:pPr>
            <a:r>
              <a:rPr lang="en-US" dirty="0" err="1" smtClean="0">
                <a:latin typeface="Arial(body)"/>
              </a:rPr>
              <a:t>Bóp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bóng</a:t>
            </a:r>
            <a:endParaRPr lang="en-US" dirty="0" smtClean="0">
              <a:latin typeface="Arial(body)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err="1" smtClean="0">
                <a:latin typeface="Arial(body)"/>
              </a:rPr>
              <a:t>Nội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khí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quản</a:t>
            </a:r>
            <a:endParaRPr lang="en-US" dirty="0">
              <a:latin typeface="Arial(body)"/>
            </a:endParaRP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Arial(body)"/>
              </a:rPr>
              <a:t>Chuẩn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bị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bình</a:t>
            </a:r>
            <a:r>
              <a:rPr lang="en-US" dirty="0" smtClean="0">
                <a:latin typeface="Arial(body)"/>
              </a:rPr>
              <a:t> oxy </a:t>
            </a:r>
            <a:r>
              <a:rPr lang="en-US" dirty="0" err="1" smtClean="0">
                <a:latin typeface="Arial(body)"/>
              </a:rPr>
              <a:t>nhỏ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chuyển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viện</a:t>
            </a:r>
            <a:endParaRPr lang="en-US" dirty="0" smtClean="0">
              <a:latin typeface="Arial(body)"/>
            </a:endParaRPr>
          </a:p>
          <a:p>
            <a:pPr lvl="1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38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77414724"/>
              </p:ext>
            </p:extLst>
          </p:nvPr>
        </p:nvGraphicFramePr>
        <p:xfrm>
          <a:off x="609600" y="2057400"/>
          <a:ext cx="74676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/>
                <a:gridCol w="1866900"/>
                <a:gridCol w="1866900"/>
                <a:gridCol w="1866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FiO2 (%)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(body)"/>
                        </a:rPr>
                        <a:t>Tỉ</a:t>
                      </a:r>
                      <a:r>
                        <a:rPr lang="en-US" sz="2400" dirty="0" smtClean="0">
                          <a:latin typeface="Arial(body)"/>
                        </a:rPr>
                        <a:t> </a:t>
                      </a:r>
                      <a:r>
                        <a:rPr lang="en-US" sz="2400" dirty="0" err="1" smtClean="0">
                          <a:latin typeface="Arial(body)"/>
                        </a:rPr>
                        <a:t>lệ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trộn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air:oxy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(body)"/>
                        </a:rPr>
                        <a:t>Lưu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lượng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oxy (l/p)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(body)"/>
                        </a:rPr>
                        <a:t>Lưu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lượng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tổng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(l/p)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60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1:1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15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30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40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3:1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10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40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35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5:1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8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48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31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8:1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6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54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28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10:1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4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44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24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25:1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2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52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oxy </a:t>
            </a:r>
            <a:r>
              <a:rPr lang="en-US" dirty="0" err="1" smtClean="0"/>
              <a:t>và</a:t>
            </a:r>
            <a:r>
              <a:rPr lang="en-US" dirty="0" smtClean="0"/>
              <a:t> fio2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venturi</a:t>
            </a:r>
            <a:r>
              <a:rPr lang="en-US" dirty="0" smtClean="0"/>
              <a:t>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ask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3733800" cy="35472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9800"/>
            <a:ext cx="3581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37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</a:t>
            </a:r>
            <a:r>
              <a:rPr lang="en-US" dirty="0" smtClean="0"/>
              <a:t>asal continuous positive airway pressure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ncpap</a:t>
            </a:r>
            <a:r>
              <a:rPr lang="en-US" dirty="0" smtClean="0"/>
              <a:t>: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dương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qua </a:t>
            </a:r>
            <a:r>
              <a:rPr lang="en-US" dirty="0" err="1" smtClean="0"/>
              <a:t>mũi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1922462"/>
            <a:ext cx="6946900" cy="4229100"/>
          </a:xfrm>
        </p:spPr>
      </p:pic>
    </p:spTree>
    <p:extLst>
      <p:ext uri="{BB962C8B-B14F-4D97-AF65-F5344CB8AC3E}">
        <p14:creationId xmlns:p14="http://schemas.microsoft.com/office/powerpoint/2010/main" val="371106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ncpap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133600"/>
            <a:ext cx="7467600" cy="43403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Hỗ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trợ</a:t>
            </a:r>
            <a:r>
              <a:rPr lang="en-US" dirty="0" smtClean="0">
                <a:latin typeface="Arial(body)"/>
              </a:rPr>
              <a:t> ho </a:t>
            </a:r>
            <a:r>
              <a:rPr lang="en-US" dirty="0" err="1" smtClean="0">
                <a:latin typeface="Arial(body)"/>
              </a:rPr>
              <a:t>hấp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cho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bệnh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nhân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suy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hô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hấp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còn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tự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thở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Tác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dụng</a:t>
            </a:r>
            <a:r>
              <a:rPr lang="en-US" dirty="0" smtClean="0">
                <a:latin typeface="Arial(body)"/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>
                <a:latin typeface="Arial(body)"/>
              </a:rPr>
              <a:t>T</a:t>
            </a:r>
            <a:r>
              <a:rPr lang="en-US" dirty="0" err="1" smtClean="0">
                <a:latin typeface="Arial(body)"/>
              </a:rPr>
              <a:t>ránh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xẹp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phế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nang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cuối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kỳ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thở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ra</a:t>
            </a:r>
            <a:endParaRPr lang="en-US" dirty="0">
              <a:latin typeface="Arial(body)"/>
            </a:endParaRPr>
          </a:p>
          <a:p>
            <a:pPr>
              <a:buFont typeface="Wingdings" pitchFamily="2" charset="2"/>
              <a:buChar char="Ø"/>
            </a:pPr>
            <a:r>
              <a:rPr lang="en-US" dirty="0" err="1">
                <a:latin typeface="Arial(body)"/>
              </a:rPr>
              <a:t>G</a:t>
            </a:r>
            <a:r>
              <a:rPr lang="en-US" dirty="0" err="1" smtClean="0">
                <a:latin typeface="Arial(body)"/>
              </a:rPr>
              <a:t>iảm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thở</a:t>
            </a:r>
            <a:r>
              <a:rPr lang="en-US" dirty="0" smtClean="0">
                <a:latin typeface="Arial(body)"/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>
                <a:latin typeface="Arial(body)"/>
              </a:rPr>
              <a:t>T</a:t>
            </a:r>
            <a:r>
              <a:rPr lang="en-US" dirty="0" err="1" smtClean="0">
                <a:latin typeface="Arial(body)"/>
              </a:rPr>
              <a:t>ăng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trao</a:t>
            </a:r>
            <a:r>
              <a:rPr lang="en-US" dirty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đổi</a:t>
            </a:r>
            <a:r>
              <a:rPr lang="en-US" dirty="0" smtClean="0">
                <a:latin typeface="Arial(body)"/>
              </a:rPr>
              <a:t> oxy ở </a:t>
            </a:r>
            <a:r>
              <a:rPr lang="en-US" dirty="0" err="1" smtClean="0">
                <a:latin typeface="Arial(body)"/>
              </a:rPr>
              <a:t>bệnh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nhân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có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bệnh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lý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tổn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thương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phổi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309562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hỉ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ncpap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28800"/>
            <a:ext cx="7467600" cy="46451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Thở</a:t>
            </a:r>
            <a:r>
              <a:rPr lang="en-US" dirty="0" smtClean="0">
                <a:latin typeface="Arial(body)"/>
              </a:rPr>
              <a:t> oxy </a:t>
            </a:r>
            <a:r>
              <a:rPr lang="en-US" dirty="0" err="1" smtClean="0">
                <a:latin typeface="Arial(body)"/>
              </a:rPr>
              <a:t>bằng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các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phương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pháp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khác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thất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bại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Sơ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sinh</a:t>
            </a:r>
            <a:r>
              <a:rPr lang="en-US" dirty="0" smtClean="0">
                <a:latin typeface="Arial(body)"/>
              </a:rPr>
              <a:t>: </a:t>
            </a:r>
            <a:r>
              <a:rPr lang="en-US" dirty="0" err="1" smtClean="0">
                <a:latin typeface="Arial(body)"/>
              </a:rPr>
              <a:t>bệnh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màng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trong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cơn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ngưng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thở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viêm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phổi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hít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phân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su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Viêm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phổi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thất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bại</a:t>
            </a:r>
            <a:r>
              <a:rPr lang="en-US" dirty="0" smtClean="0">
                <a:latin typeface="Arial(body)"/>
              </a:rPr>
              <a:t> oxy: </a:t>
            </a:r>
            <a:r>
              <a:rPr lang="en-US" dirty="0" err="1" smtClean="0">
                <a:latin typeface="Arial(body)"/>
              </a:rPr>
              <a:t>thở</a:t>
            </a:r>
            <a:r>
              <a:rPr lang="en-US" dirty="0" smtClean="0">
                <a:latin typeface="Arial(body)"/>
              </a:rPr>
              <a:t> &gt;70l/p, co </a:t>
            </a:r>
            <a:r>
              <a:rPr lang="en-US" dirty="0" err="1" smtClean="0">
                <a:latin typeface="Arial(body)"/>
              </a:rPr>
              <a:t>lõm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ngực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nặng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tím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tái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hoặc</a:t>
            </a:r>
            <a:r>
              <a:rPr lang="en-US" dirty="0" smtClean="0">
                <a:latin typeface="Arial(body)"/>
              </a:rPr>
              <a:t> SaO2 &lt;90% </a:t>
            </a:r>
            <a:r>
              <a:rPr lang="en-US" dirty="0" err="1" smtClean="0">
                <a:latin typeface="Arial(body)"/>
              </a:rPr>
              <a:t>hoặc</a:t>
            </a:r>
            <a:r>
              <a:rPr lang="en-US" dirty="0" smtClean="0">
                <a:latin typeface="Arial(body)"/>
              </a:rPr>
              <a:t> PaO2&lt;60mmHg</a:t>
            </a:r>
          </a:p>
          <a:p>
            <a:r>
              <a:rPr lang="en-US" dirty="0" err="1" smtClean="0">
                <a:latin typeface="Arial(body)"/>
              </a:rPr>
              <a:t>Viêm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tiểu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phế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quản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cấp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Phù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phổi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cấp</a:t>
            </a:r>
            <a:r>
              <a:rPr lang="en-US" dirty="0" smtClean="0">
                <a:latin typeface="Arial(body)"/>
              </a:rPr>
              <a:t>, ARDS, </a:t>
            </a:r>
            <a:r>
              <a:rPr lang="en-US" dirty="0" err="1" smtClean="0">
                <a:latin typeface="Arial(body)"/>
              </a:rPr>
              <a:t>ngạt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nước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Xẹp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phổi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dập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phổi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sau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chấn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thương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Hậu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phẫu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ngực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cai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máy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thở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1624690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hống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ncpap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57400"/>
            <a:ext cx="7467600" cy="44165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Tràn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khí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màng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phổi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chưa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dẫn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lưu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Tăng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áp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lực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nội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sọ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Sốc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giảm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thể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tích</a:t>
            </a:r>
            <a:endParaRPr lang="en-US" dirty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Thoát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vị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hoành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chưa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phẫu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thuật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Bệnh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lý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phổi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tắc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nghẽn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có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tăng</a:t>
            </a:r>
            <a:r>
              <a:rPr lang="en-US" dirty="0" smtClean="0">
                <a:latin typeface="Arial(body)"/>
              </a:rPr>
              <a:t> dung </a:t>
            </a:r>
            <a:r>
              <a:rPr lang="en-US" dirty="0" err="1" smtClean="0">
                <a:latin typeface="Arial(body)"/>
              </a:rPr>
              <a:t>tích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cặn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chức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năng</a:t>
            </a:r>
            <a:r>
              <a:rPr lang="en-US" dirty="0" smtClean="0">
                <a:latin typeface="Arial(body)"/>
              </a:rPr>
              <a:t>: </a:t>
            </a:r>
            <a:r>
              <a:rPr lang="en-US" dirty="0" err="1" smtClean="0">
                <a:latin typeface="Arial(body)"/>
              </a:rPr>
              <a:t>suyễn</a:t>
            </a:r>
            <a:r>
              <a:rPr lang="en-US" dirty="0" smtClean="0">
                <a:latin typeface="Arial(body)"/>
              </a:rPr>
              <a:t>,...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280855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cpap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err="1" smtClean="0">
                <a:latin typeface="Arial(body)"/>
              </a:rPr>
              <a:t>Chọn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số</a:t>
            </a:r>
            <a:r>
              <a:rPr lang="en-US" dirty="0" smtClean="0">
                <a:latin typeface="Arial(body)"/>
              </a:rPr>
              <a:t> ban </a:t>
            </a:r>
            <a:r>
              <a:rPr lang="en-US" dirty="0" err="1" smtClean="0">
                <a:latin typeface="Arial(body)"/>
              </a:rPr>
              <a:t>đầu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theo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tuổi</a:t>
            </a:r>
            <a:r>
              <a:rPr lang="en-US" dirty="0" smtClean="0">
                <a:latin typeface="Arial(body)"/>
              </a:rPr>
              <a:t>:</a:t>
            </a:r>
          </a:p>
          <a:p>
            <a:pPr lvl="1"/>
            <a:r>
              <a:rPr lang="en-US" dirty="0" err="1" smtClean="0">
                <a:latin typeface="Arial(body)"/>
              </a:rPr>
              <a:t>Mức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áp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lực</a:t>
            </a:r>
            <a:r>
              <a:rPr lang="en-US" dirty="0" smtClean="0">
                <a:latin typeface="Arial(body)"/>
              </a:rPr>
              <a:t> -&gt; </a:t>
            </a:r>
            <a:r>
              <a:rPr lang="en-US" dirty="0" err="1" smtClean="0">
                <a:latin typeface="Arial(body)"/>
              </a:rPr>
              <a:t>tổng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lượng</a:t>
            </a:r>
            <a:r>
              <a:rPr lang="en-US" dirty="0" smtClean="0">
                <a:latin typeface="Arial(body)"/>
              </a:rPr>
              <a:t> (oxy + air)</a:t>
            </a:r>
          </a:p>
          <a:p>
            <a:pPr lvl="1"/>
            <a:r>
              <a:rPr lang="en-US" dirty="0" err="1" smtClean="0">
                <a:latin typeface="Arial(body)"/>
              </a:rPr>
              <a:t>Trẻ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sơ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sinh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nhũ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nhi</a:t>
            </a:r>
            <a:r>
              <a:rPr lang="en-US" dirty="0" smtClean="0">
                <a:latin typeface="Arial(body)"/>
              </a:rPr>
              <a:t>: 4 cmH2O</a:t>
            </a:r>
          </a:p>
          <a:p>
            <a:pPr lvl="1"/>
            <a:r>
              <a:rPr lang="en-US" dirty="0" err="1" smtClean="0">
                <a:latin typeface="Arial(body)"/>
              </a:rPr>
              <a:t>Trẻ</a:t>
            </a:r>
            <a:r>
              <a:rPr lang="en-US" dirty="0" smtClean="0">
                <a:latin typeface="Arial(body)"/>
              </a:rPr>
              <a:t> 1-10 </a:t>
            </a:r>
            <a:r>
              <a:rPr lang="en-US" dirty="0" err="1" smtClean="0">
                <a:latin typeface="Arial(body)"/>
              </a:rPr>
              <a:t>tuổi</a:t>
            </a:r>
            <a:r>
              <a:rPr lang="en-US" dirty="0" smtClean="0">
                <a:latin typeface="Arial(body)"/>
              </a:rPr>
              <a:t>: 4-6 cmH2O</a:t>
            </a:r>
          </a:p>
          <a:p>
            <a:pPr lvl="1"/>
            <a:r>
              <a:rPr lang="en-US" dirty="0" err="1" smtClean="0">
                <a:latin typeface="Arial(body)"/>
              </a:rPr>
              <a:t>Trẻ</a:t>
            </a:r>
            <a:r>
              <a:rPr lang="en-US" dirty="0" smtClean="0">
                <a:latin typeface="Arial(body)"/>
              </a:rPr>
              <a:t> &gt; 10 </a:t>
            </a:r>
            <a:r>
              <a:rPr lang="en-US" dirty="0" err="1" smtClean="0">
                <a:latin typeface="Arial(body)"/>
              </a:rPr>
              <a:t>tuổi</a:t>
            </a:r>
            <a:r>
              <a:rPr lang="en-US" dirty="0" smtClean="0">
                <a:latin typeface="Arial(body)"/>
              </a:rPr>
              <a:t>: 6 cmH2O</a:t>
            </a:r>
          </a:p>
          <a:p>
            <a:pPr>
              <a:buFont typeface="Wingdings" pitchFamily="2" charset="2"/>
              <a:buChar char="v"/>
            </a:pPr>
            <a:r>
              <a:rPr lang="en-US" dirty="0" err="1" smtClean="0">
                <a:latin typeface="Arial(body)"/>
              </a:rPr>
              <a:t>Chọn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tỉ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lệ</a:t>
            </a:r>
            <a:r>
              <a:rPr lang="en-US" dirty="0" smtClean="0">
                <a:latin typeface="Arial(body)"/>
              </a:rPr>
              <a:t> FiO2: </a:t>
            </a:r>
          </a:p>
          <a:p>
            <a:pPr lvl="1"/>
            <a:r>
              <a:rPr lang="en-US" dirty="0" err="1" smtClean="0">
                <a:latin typeface="Arial(body)"/>
              </a:rPr>
              <a:t>Thường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bắt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đầu</a:t>
            </a:r>
            <a:r>
              <a:rPr lang="en-US" dirty="0" smtClean="0">
                <a:latin typeface="Arial(body)"/>
              </a:rPr>
              <a:t> 40%</a:t>
            </a:r>
          </a:p>
          <a:p>
            <a:pPr lvl="1"/>
            <a:r>
              <a:rPr lang="en-US" dirty="0" err="1" smtClean="0">
                <a:latin typeface="Arial(body)"/>
              </a:rPr>
              <a:t>Tím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tái</a:t>
            </a:r>
            <a:r>
              <a:rPr lang="en-US" dirty="0" smtClean="0">
                <a:latin typeface="Arial(body)"/>
              </a:rPr>
              <a:t> 100%</a:t>
            </a:r>
            <a:endParaRPr lang="en-US" dirty="0">
              <a:latin typeface="Arial(body)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768182"/>
              </p:ext>
            </p:extLst>
          </p:nvPr>
        </p:nvGraphicFramePr>
        <p:xfrm>
          <a:off x="685800" y="5257800"/>
          <a:ext cx="693420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1"/>
                <a:gridCol w="685800"/>
                <a:gridCol w="685800"/>
                <a:gridCol w="6858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(body)"/>
                        </a:rPr>
                        <a:t>Áp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lực</a:t>
                      </a:r>
                      <a:r>
                        <a:rPr lang="en-US" sz="2400" baseline="0" dirty="0" smtClean="0">
                          <a:latin typeface="Arial(body)"/>
                        </a:rPr>
                        <a:t> CmH2O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3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4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6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8.5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11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(body)"/>
                        </a:rPr>
                        <a:t>Lưu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lượng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(l/p)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10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12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14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16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(body)"/>
                        </a:rPr>
                        <a:t>18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22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phồng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6510"/>
            <a:ext cx="6858000" cy="4264290"/>
          </a:xfrm>
        </p:spPr>
      </p:pic>
    </p:spTree>
    <p:extLst>
      <p:ext uri="{BB962C8B-B14F-4D97-AF65-F5344CB8AC3E}">
        <p14:creationId xmlns:p14="http://schemas.microsoft.com/office/powerpoint/2010/main" val="805507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ác</a:t>
            </a:r>
            <a:r>
              <a:rPr lang="en-US" dirty="0" smtClean="0"/>
              <a:t> </a:t>
            </a:r>
            <a:r>
              <a:rPr lang="en-US" dirty="0" err="1" smtClean="0"/>
              <a:t>cỡ</a:t>
            </a:r>
            <a:r>
              <a:rPr lang="en-US" dirty="0" smtClean="0"/>
              <a:t> </a:t>
            </a:r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phồng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57400"/>
            <a:ext cx="4991797" cy="4029637"/>
          </a:xfrm>
        </p:spPr>
      </p:pic>
      <p:sp>
        <p:nvSpPr>
          <p:cNvPr id="5" name="TextBox 4"/>
          <p:cNvSpPr txBox="1"/>
          <p:nvPr/>
        </p:nvSpPr>
        <p:spPr>
          <a:xfrm>
            <a:off x="990600" y="20136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>
                <a:latin typeface="Arial(body)"/>
              </a:rPr>
              <a:t>Trẻ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lớn</a:t>
            </a:r>
            <a:endParaRPr lang="en-US" sz="2400" dirty="0">
              <a:latin typeface="Arial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4555" y="3121967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>
                <a:latin typeface="Arial(body)"/>
              </a:rPr>
              <a:t>Trẻ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nhỏ</a:t>
            </a:r>
            <a:endParaRPr lang="en-US" sz="2400" dirty="0">
              <a:latin typeface="Arial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301" y="4156501"/>
            <a:ext cx="2526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 smtClean="0"/>
              <a:t>Sơ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đủ</a:t>
            </a:r>
            <a:r>
              <a:rPr lang="en-US" sz="2400" dirty="0" smtClean="0"/>
              <a:t> </a:t>
            </a:r>
            <a:r>
              <a:rPr lang="en-US" sz="2400" dirty="0" err="1" smtClean="0"/>
              <a:t>tháng</a:t>
            </a:r>
            <a:endParaRPr lang="en-US" sz="2400" dirty="0"/>
          </a:p>
          <a:p>
            <a:pPr algn="r"/>
            <a:r>
              <a:rPr lang="en-US" sz="2400" dirty="0" err="1" smtClean="0"/>
              <a:t>Nhũ</a:t>
            </a:r>
            <a:r>
              <a:rPr lang="en-US" sz="2400" dirty="0" smtClean="0"/>
              <a:t> </a:t>
            </a:r>
            <a:r>
              <a:rPr lang="en-US" sz="2400" dirty="0" err="1" smtClean="0"/>
              <a:t>nhi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5638799"/>
            <a:ext cx="294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>
                <a:latin typeface="Arial(body)"/>
              </a:rPr>
              <a:t>Sơ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sinh</a:t>
            </a:r>
            <a:r>
              <a:rPr lang="en-US" sz="2400" dirty="0" smtClean="0">
                <a:latin typeface="Arial(body)"/>
              </a:rPr>
              <a:t> non </a:t>
            </a:r>
            <a:r>
              <a:rPr lang="en-US" sz="2400" dirty="0" err="1" smtClean="0">
                <a:latin typeface="Arial(body)"/>
              </a:rPr>
              <a:t>tháng</a:t>
            </a:r>
            <a:endParaRPr lang="en-US" sz="2400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368036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ác</a:t>
            </a:r>
            <a:r>
              <a:rPr lang="en-US" dirty="0" smtClean="0"/>
              <a:t> </a:t>
            </a:r>
            <a:r>
              <a:rPr lang="en-US" dirty="0" err="1" smtClean="0"/>
              <a:t>cỡ</a:t>
            </a:r>
            <a:r>
              <a:rPr lang="en-US" dirty="0" smtClean="0"/>
              <a:t> mask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4248828" cy="2971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800600"/>
            <a:ext cx="5562600" cy="18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4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98103"/>
            <a:ext cx="7467600" cy="4873752"/>
          </a:xfrm>
        </p:spPr>
        <p:txBody>
          <a:bodyPr/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hô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hấp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2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PaO2 &lt; 60 mmHg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SpO2 &lt; 90%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Bất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kỳ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tình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huống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nào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nghi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ngờ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nhân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oxy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chấn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thương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sốc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ngộ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độc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18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fio2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8" y="1779272"/>
            <a:ext cx="6868484" cy="4515480"/>
          </a:xfrm>
        </p:spPr>
      </p:pic>
    </p:spTree>
    <p:extLst>
      <p:ext uri="{BB962C8B-B14F-4D97-AF65-F5344CB8AC3E}">
        <p14:creationId xmlns:p14="http://schemas.microsoft.com/office/powerpoint/2010/main" val="742764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hỉ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bóp</a:t>
            </a:r>
            <a:r>
              <a:rPr lang="en-US" dirty="0" smtClean="0"/>
              <a:t> </a:t>
            </a:r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fio2 100%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7467600" cy="44927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Bắt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đầu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ngưng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thở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Trong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lúc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hồi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sức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tim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phổi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Trước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sau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hút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đàm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nội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khí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quản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Thất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bại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với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bóp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bóng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túi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dự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trữ</a:t>
            </a:r>
            <a:endParaRPr lang="en-US" dirty="0" smtClean="0">
              <a:latin typeface="Arial(body)"/>
            </a:endParaRPr>
          </a:p>
          <a:p>
            <a:pPr lvl="1">
              <a:buFont typeface="Wingdings" pitchFamily="2" charset="2"/>
              <a:buChar char="v"/>
            </a:pPr>
            <a:r>
              <a:rPr lang="en-US" dirty="0" err="1" smtClean="0">
                <a:latin typeface="Arial(body)"/>
              </a:rPr>
              <a:t>Lưu</a:t>
            </a:r>
            <a:r>
              <a:rPr lang="en-US" dirty="0" smtClean="0">
                <a:latin typeface="Arial(body)"/>
              </a:rPr>
              <a:t> ý: </a:t>
            </a:r>
            <a:r>
              <a:rPr lang="en-US" dirty="0" err="1" smtClean="0">
                <a:latin typeface="Arial(body)"/>
              </a:rPr>
              <a:t>bóp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bóng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với</a:t>
            </a:r>
            <a:r>
              <a:rPr lang="en-US" dirty="0" smtClean="0">
                <a:latin typeface="Arial(body)"/>
              </a:rPr>
              <a:t> FiO2 100%, </a:t>
            </a:r>
            <a:r>
              <a:rPr lang="en-US" dirty="0" err="1" smtClean="0">
                <a:latin typeface="Arial(body)"/>
              </a:rPr>
              <a:t>bóng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có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túi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dự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trữ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phồng</a:t>
            </a:r>
            <a:r>
              <a:rPr lang="en-US" dirty="0" smtClean="0">
                <a:latin typeface="Arial(body)"/>
              </a:rPr>
              <a:t> to (</a:t>
            </a:r>
            <a:r>
              <a:rPr lang="en-US" dirty="0" err="1" smtClean="0">
                <a:latin typeface="Arial(body)"/>
              </a:rPr>
              <a:t>lưu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lượng</a:t>
            </a:r>
            <a:r>
              <a:rPr lang="en-US" dirty="0" smtClean="0">
                <a:latin typeface="Arial(body)"/>
              </a:rPr>
              <a:t> oxy ≥ 10l/p)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3965457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hống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4248"/>
            <a:ext cx="7467600" cy="48737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Thoát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vị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hoành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Hít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nước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ối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phân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mà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chưa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hít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sạch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2086373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ách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08126"/>
            <a:ext cx="7239000" cy="4675774"/>
          </a:xfrm>
        </p:spPr>
      </p:pic>
    </p:spTree>
    <p:extLst>
      <p:ext uri="{BB962C8B-B14F-4D97-AF65-F5344CB8AC3E}">
        <p14:creationId xmlns:p14="http://schemas.microsoft.com/office/powerpoint/2010/main" val="364897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</a:t>
            </a:r>
            <a:r>
              <a:rPr lang="en-US" dirty="0" err="1" smtClean="0"/>
              <a:t>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bóng</a:t>
            </a:r>
            <a:r>
              <a:rPr lang="en-US" dirty="0" smtClean="0"/>
              <a:t> mask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467600" cy="4572000"/>
          </a:xfrm>
        </p:spPr>
      </p:pic>
    </p:spTree>
    <p:extLst>
      <p:ext uri="{BB962C8B-B14F-4D97-AF65-F5344CB8AC3E}">
        <p14:creationId xmlns:p14="http://schemas.microsoft.com/office/powerpoint/2010/main" val="413815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</a:t>
            </a:r>
            <a:r>
              <a:rPr lang="en-US" dirty="0" err="1" smtClean="0"/>
              <a:t>óp</a:t>
            </a:r>
            <a:r>
              <a:rPr lang="en-US" dirty="0" smtClean="0"/>
              <a:t> </a:t>
            </a:r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lồng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phồng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09800"/>
            <a:ext cx="7467600" cy="48737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Tư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thế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ngữa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đầu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đúng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Tắc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đàm</a:t>
            </a:r>
            <a:endParaRPr lang="en-US" dirty="0" smtClean="0">
              <a:latin typeface="Arial(body)"/>
            </a:endParaRPr>
          </a:p>
          <a:p>
            <a:r>
              <a:rPr lang="en-US" dirty="0" smtClean="0">
                <a:latin typeface="Arial(body)"/>
              </a:rPr>
              <a:t>Mask </a:t>
            </a:r>
            <a:r>
              <a:rPr lang="en-US" dirty="0" err="1" smtClean="0">
                <a:latin typeface="Arial(body)"/>
              </a:rPr>
              <a:t>úp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kín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mũi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miệng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Lực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bóp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bóng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yếu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3140484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ai </a:t>
            </a:r>
            <a:r>
              <a:rPr lang="en-US" dirty="0" err="1" smtClean="0"/>
              <a:t>biến</a:t>
            </a:r>
            <a:r>
              <a:rPr lang="en-US" dirty="0" smtClean="0"/>
              <a:t>/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ngừa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bóp</a:t>
            </a:r>
            <a:r>
              <a:rPr lang="en-US" dirty="0" smtClean="0"/>
              <a:t> </a:t>
            </a:r>
            <a:r>
              <a:rPr lang="en-US" dirty="0" err="1" smtClean="0"/>
              <a:t>bóng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sz="quarter" idx="1"/>
                <p:extLst>
                  <p:ext uri="{D42A27DB-BD31-4B8C-83A1-F6EECF244321}">
                    <p14:modId xmlns:p14="http://schemas.microsoft.com/office/powerpoint/2010/main" val="583027787"/>
                  </p:ext>
                </p:extLst>
              </p:nvPr>
            </p:nvGraphicFramePr>
            <p:xfrm>
              <a:off x="457200" y="1600200"/>
              <a:ext cx="78486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9400"/>
                    <a:gridCol w="50292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Arial(body)"/>
                            </a:rPr>
                            <a:t>Tai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biến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latin typeface="Arial(body)"/>
                            </a:rPr>
                            <a:t>Phòng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ngừa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latin typeface="Arial(body)"/>
                            </a:rPr>
                            <a:t>Vỡ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phế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nang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gây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TKDD, TKMP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dirty="0" err="1" smtClean="0">
                              <a:latin typeface="Arial(body)"/>
                            </a:rPr>
                            <a:t>Chọn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bóng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phù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hợp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smtClean="0">
                              <a:latin typeface="Arial(body)"/>
                            </a:rPr>
                            <a:t>Đ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dưỡng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bóng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err="1" smtClean="0">
                              <a:latin typeface="Arial(body)"/>
                            </a:rPr>
                            <a:t>Áp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lực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đúng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đồng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bộ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NT/ BN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tự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thở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err="1" smtClean="0">
                              <a:latin typeface="Arial(body)"/>
                            </a:rPr>
                            <a:t>Không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bít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van an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toàn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err="1" smtClean="0">
                              <a:latin typeface="Arial(body)"/>
                            </a:rPr>
                            <a:t>Thở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máy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latin typeface="Arial(body)"/>
                            </a:rPr>
                            <a:t>Hít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sặc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/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mặt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nạ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dirty="0" err="1" smtClean="0">
                              <a:latin typeface="Arial(body)"/>
                            </a:rPr>
                            <a:t>Thủ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thuật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sellick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ấn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sụn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nhẫn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khi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latin typeface="Arial(body)"/>
                            </a:rPr>
                            <a:t>Ngộ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độc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oxy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dirty="0" err="1" smtClean="0">
                              <a:latin typeface="Arial(body)"/>
                            </a:rPr>
                            <a:t>Giữa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SpO2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= 92-96%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Arial(body)"/>
                            </a:rPr>
                            <a:t>PaCO2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↓</m:t>
                              </m:r>
                              <m:r>
                                <a:rPr lang="en-US" sz="2400" b="0" i="0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400" dirty="0" smtClean="0">
                              <a:latin typeface="Arial(body)"/>
                            </a:rPr>
                            <a:t>,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thiếu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oxy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dirty="0" err="1" smtClean="0">
                              <a:latin typeface="Arial(body)"/>
                            </a:rPr>
                            <a:t>Tần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số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đúng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(20l/p)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sz="quarter" idx="1"/>
                <p:extLst>
                  <p:ext uri="{D42A27DB-BD31-4B8C-83A1-F6EECF244321}">
                    <p14:modId xmlns:p14="http://schemas.microsoft.com/office/powerpoint/2010/main" val="583027787"/>
                  </p:ext>
                </p:extLst>
              </p:nvPr>
            </p:nvGraphicFramePr>
            <p:xfrm>
              <a:off x="457200" y="1600200"/>
              <a:ext cx="78486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9400"/>
                    <a:gridCol w="50292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Arial(body)"/>
                            </a:rPr>
                            <a:t>Tai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biến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latin typeface="Arial(body)"/>
                            </a:rPr>
                            <a:t>Phòng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ngừa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  <a:tr h="228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latin typeface="Arial(body)"/>
                            </a:rPr>
                            <a:t>Vỡ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phế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nang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gây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TKDD, TKMP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dirty="0" err="1" smtClean="0">
                              <a:latin typeface="Arial(body)"/>
                            </a:rPr>
                            <a:t>Chọn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bóng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phù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hợp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smtClean="0">
                              <a:latin typeface="Arial(body)"/>
                            </a:rPr>
                            <a:t>Đ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dưỡng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bóng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err="1" smtClean="0">
                              <a:latin typeface="Arial(body)"/>
                            </a:rPr>
                            <a:t>Áp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lực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đúng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đồng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bộ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NT/ BN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tự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thở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err="1" smtClean="0">
                              <a:latin typeface="Arial(body)"/>
                            </a:rPr>
                            <a:t>Không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bít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van an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toàn</a:t>
                          </a:r>
                          <a:endParaRPr lang="en-US" sz="2400" baseline="0" dirty="0" smtClean="0">
                            <a:latin typeface="Arial(body)"/>
                          </a:endParaRPr>
                        </a:p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baseline="0" dirty="0" err="1" smtClean="0">
                              <a:latin typeface="Arial(body)"/>
                            </a:rPr>
                            <a:t>Thở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máy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latin typeface="Arial(body)"/>
                            </a:rPr>
                            <a:t>Hít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sặc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/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mặt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nạ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dirty="0" err="1" smtClean="0">
                              <a:latin typeface="Arial(body)"/>
                            </a:rPr>
                            <a:t>Thủ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thuật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sellick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ấn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sụn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nhẫn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khi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latin typeface="Arial(body)"/>
                            </a:rPr>
                            <a:t>Ngộ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độc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oxy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dirty="0" err="1" smtClean="0">
                              <a:latin typeface="Arial(body)"/>
                            </a:rPr>
                            <a:t>Giữa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SpO2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= 92-96%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494074" r="-178186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Arial" pitchFamily="34" charset="0"/>
                            <a:buChar char="•"/>
                          </a:pPr>
                          <a:r>
                            <a:rPr lang="en-US" sz="2400" dirty="0" err="1" smtClean="0">
                              <a:latin typeface="Arial(body)"/>
                            </a:rPr>
                            <a:t>Tần</a:t>
                          </a:r>
                          <a:r>
                            <a:rPr lang="en-US" sz="240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dirty="0" err="1" smtClean="0">
                              <a:latin typeface="Arial(body)"/>
                            </a:rPr>
                            <a:t>số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bóp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bóng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Arial(body)"/>
                            </a:rPr>
                            <a:t>đúng</a:t>
                          </a:r>
                          <a:r>
                            <a:rPr lang="en-US" sz="2400" baseline="0" dirty="0" smtClean="0">
                              <a:latin typeface="Arial(body)"/>
                            </a:rPr>
                            <a:t> (20l/p)</a:t>
                          </a:r>
                          <a:endParaRPr lang="en-US" sz="2400" dirty="0">
                            <a:latin typeface="Arial(body)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5235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4254499" cy="2819400"/>
          </a:xfrm>
        </p:spPr>
      </p:pic>
      <p:sp>
        <p:nvSpPr>
          <p:cNvPr id="5" name="TextBox 4"/>
          <p:cNvSpPr txBox="1"/>
          <p:nvPr/>
        </p:nvSpPr>
        <p:spPr>
          <a:xfrm>
            <a:off x="4800600" y="2133600"/>
            <a:ext cx="3733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latin typeface="Arial(body)"/>
              </a:rPr>
              <a:t>Sơ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sinh</a:t>
            </a:r>
            <a:r>
              <a:rPr lang="en-US" sz="2400" dirty="0" smtClean="0">
                <a:latin typeface="Arial(body)"/>
              </a:rPr>
              <a:t> non </a:t>
            </a:r>
            <a:r>
              <a:rPr lang="en-US" sz="2400" dirty="0" err="1" smtClean="0">
                <a:latin typeface="Arial(body)"/>
              </a:rPr>
              <a:t>tháng</a:t>
            </a:r>
            <a:r>
              <a:rPr lang="en-US" sz="2400" dirty="0" smtClean="0">
                <a:latin typeface="Arial(body)"/>
              </a:rPr>
              <a:t>: 2.5 -3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latin typeface="Arial(body)"/>
              </a:rPr>
              <a:t>Sơ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sinh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đủ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tháng</a:t>
            </a:r>
            <a:r>
              <a:rPr lang="en-US" sz="2400" dirty="0" smtClean="0">
                <a:latin typeface="Arial(body)"/>
              </a:rPr>
              <a:t>: 3-3.5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latin typeface="Arial(body)"/>
              </a:rPr>
              <a:t>Nhũ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nhi</a:t>
            </a:r>
            <a:r>
              <a:rPr lang="en-US" sz="2400" dirty="0" smtClean="0">
                <a:latin typeface="Arial(body)"/>
              </a:rPr>
              <a:t>: 3.5-4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latin typeface="Arial(body)"/>
              </a:rPr>
              <a:t>Trên</a:t>
            </a:r>
            <a:r>
              <a:rPr lang="en-US" sz="2400" dirty="0" smtClean="0">
                <a:latin typeface="Arial(body)"/>
              </a:rPr>
              <a:t> 1 </a:t>
            </a:r>
            <a:r>
              <a:rPr lang="en-US" sz="2400" dirty="0" err="1" smtClean="0">
                <a:latin typeface="Arial(body)"/>
              </a:rPr>
              <a:t>tuổi</a:t>
            </a:r>
            <a:r>
              <a:rPr lang="en-US" sz="2400" dirty="0" smtClean="0">
                <a:latin typeface="Arial(body)"/>
              </a:rPr>
              <a:t>: </a:t>
            </a:r>
            <a:r>
              <a:rPr lang="en-US" sz="2400" dirty="0" err="1" smtClean="0">
                <a:latin typeface="Arial(body)"/>
              </a:rPr>
              <a:t>tuổi</a:t>
            </a:r>
            <a:r>
              <a:rPr lang="en-US" sz="2400" dirty="0" smtClean="0">
                <a:latin typeface="Arial(body)"/>
              </a:rPr>
              <a:t>/4 + 4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latin typeface="Arial(body)"/>
              </a:rPr>
              <a:t>Ống</a:t>
            </a:r>
            <a:r>
              <a:rPr lang="en-US" sz="2400" dirty="0" smtClean="0">
                <a:latin typeface="Arial(body)"/>
              </a:rPr>
              <a:t> NKQ </a:t>
            </a:r>
            <a:r>
              <a:rPr lang="en-US" sz="2400" dirty="0" err="1" smtClean="0">
                <a:latin typeface="Arial(body)"/>
              </a:rPr>
              <a:t>có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bóng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chèn</a:t>
            </a:r>
            <a:r>
              <a:rPr lang="en-US" sz="2400" dirty="0" smtClean="0">
                <a:latin typeface="Arial(body)"/>
              </a:rPr>
              <a:t>: </a:t>
            </a:r>
            <a:r>
              <a:rPr lang="en-US" sz="2400" dirty="0" err="1" smtClean="0">
                <a:latin typeface="Arial(body)"/>
              </a:rPr>
              <a:t>tuổi</a:t>
            </a:r>
            <a:r>
              <a:rPr lang="en-US" sz="2400" dirty="0" smtClean="0">
                <a:latin typeface="Arial(body)"/>
              </a:rPr>
              <a:t>/4 + 3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5410200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 err="1" smtClean="0">
                <a:latin typeface="Arial(body)"/>
              </a:rPr>
              <a:t>Chiều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dài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ống</a:t>
            </a:r>
            <a:r>
              <a:rPr lang="en-US" sz="2400" dirty="0" smtClean="0">
                <a:latin typeface="Arial(body)"/>
              </a:rPr>
              <a:t> NKQ </a:t>
            </a:r>
            <a:r>
              <a:rPr lang="en-US" sz="2400" dirty="0" err="1" smtClean="0">
                <a:latin typeface="Arial(body)"/>
              </a:rPr>
              <a:t>thích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hợp</a:t>
            </a:r>
            <a:r>
              <a:rPr lang="en-US" sz="2400" dirty="0">
                <a:latin typeface="Arial(body)"/>
              </a:rPr>
              <a:t> </a:t>
            </a:r>
            <a:r>
              <a:rPr lang="en-US" sz="2400" dirty="0" smtClean="0">
                <a:latin typeface="Arial(body)"/>
              </a:rPr>
              <a:t>= </a:t>
            </a:r>
            <a:r>
              <a:rPr lang="en-US" sz="2400" dirty="0" err="1" smtClean="0">
                <a:latin typeface="Arial(body)"/>
              </a:rPr>
              <a:t>cỡ</a:t>
            </a:r>
            <a:r>
              <a:rPr lang="en-US" sz="2400" dirty="0" smtClean="0">
                <a:latin typeface="Arial(body)"/>
              </a:rPr>
              <a:t> NKQ x 3</a:t>
            </a:r>
            <a:endParaRPr lang="en-US" sz="2400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2336829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nkq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chèn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828800"/>
                <a:ext cx="7467600" cy="487375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 smtClean="0">
                    <a:latin typeface="Arial(body)"/>
                  </a:rPr>
                  <a:t>Tránh </a:t>
                </a:r>
                <a:r>
                  <a:rPr lang="en-US" dirty="0" err="1" smtClean="0">
                    <a:latin typeface="Arial(body)"/>
                  </a:rPr>
                  <a:t>thoát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khí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thở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máy</a:t>
                </a:r>
                <a:endParaRPr lang="en-US" dirty="0" smtClean="0">
                  <a:latin typeface="Arial(body)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Arial(body)"/>
                  </a:rPr>
                  <a:t>-&gt; CĐ: 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↓</m:t>
                    </m:r>
                  </m:oMath>
                </a14:m>
                <a:r>
                  <a:rPr lang="en-US" dirty="0" smtClean="0">
                    <a:latin typeface="Arial(body)"/>
                    <a:ea typeface="Cambria Math"/>
                  </a:rPr>
                  <a:t> compliance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Arial(body)"/>
                    <a:ea typeface="Cambria Math"/>
                  </a:rPr>
                  <a:t>            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↑</m:t>
                    </m:r>
                  </m:oMath>
                </a14:m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sức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cản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đường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thở</a:t>
                </a:r>
                <a:endParaRPr lang="en-US" dirty="0" smtClean="0">
                  <a:latin typeface="Arial(body)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Arial(body)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 err="1" smtClean="0">
                    <a:latin typeface="Arial(body)"/>
                  </a:rPr>
                  <a:t>Tránh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hít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sặc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trong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khi</a:t>
                </a:r>
                <a:r>
                  <a:rPr lang="en-US" dirty="0" smtClean="0">
                    <a:latin typeface="Arial(body)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 err="1" smtClean="0">
                    <a:latin typeface="Arial(body)"/>
                  </a:rPr>
                  <a:t>rửa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dạ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dày</a:t>
                </a:r>
                <a:r>
                  <a:rPr lang="en-US" dirty="0" smtClean="0">
                    <a:latin typeface="Arial(body)"/>
                  </a:rPr>
                  <a:t>/BN </a:t>
                </a:r>
                <a:r>
                  <a:rPr lang="en-US" dirty="0" err="1" smtClean="0">
                    <a:latin typeface="Arial(body)"/>
                  </a:rPr>
                  <a:t>hôn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mê</a:t>
                </a:r>
                <a:endParaRPr lang="en-US" dirty="0" smtClean="0">
                  <a:latin typeface="Arial(body)"/>
                </a:endParaRPr>
              </a:p>
              <a:p>
                <a:pPr marL="0" indent="0">
                  <a:buNone/>
                </a:pPr>
                <a:endParaRPr lang="en-US" dirty="0">
                  <a:latin typeface="Arial(body)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Arial(body)"/>
                </a:endParaRPr>
              </a:p>
              <a:p>
                <a:pPr algn="ctr">
                  <a:buFont typeface="Wingdings" pitchFamily="2" charset="2"/>
                  <a:buChar char="v"/>
                </a:pPr>
                <a:r>
                  <a:rPr lang="en-US" dirty="0" err="1" smtClean="0">
                    <a:latin typeface="Arial(body)"/>
                  </a:rPr>
                  <a:t>Sơ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sinh</a:t>
                </a:r>
                <a:r>
                  <a:rPr lang="en-US" dirty="0" smtClean="0">
                    <a:latin typeface="Arial(body)"/>
                  </a:rPr>
                  <a:t>, </a:t>
                </a:r>
                <a:r>
                  <a:rPr lang="en-US" dirty="0" err="1" smtClean="0">
                    <a:latin typeface="Arial(body)"/>
                  </a:rPr>
                  <a:t>trẻ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nhỏ</a:t>
                </a:r>
                <a:r>
                  <a:rPr lang="en-US" dirty="0" smtClean="0">
                    <a:latin typeface="Arial(body)"/>
                  </a:rPr>
                  <a:t>: NKQ </a:t>
                </a:r>
                <a:r>
                  <a:rPr lang="en-US" dirty="0" err="1" smtClean="0">
                    <a:latin typeface="Arial(body)"/>
                  </a:rPr>
                  <a:t>không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bóng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chèn</a:t>
                </a:r>
                <a:endParaRPr lang="en-US" dirty="0">
                  <a:latin typeface="Arial(body)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828800"/>
                <a:ext cx="7467600" cy="4873752"/>
              </a:xfrm>
              <a:blipFill rotWithShape="1">
                <a:blip r:embed="rId2"/>
                <a:stretch>
                  <a:fillRect l="-1224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5" y="1828800"/>
            <a:ext cx="344285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16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đèn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45054"/>
            <a:ext cx="1981200" cy="32103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981200"/>
            <a:ext cx="3328618" cy="3167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638799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Arial(body)"/>
              </a:rPr>
              <a:t>Lưỡi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thẳng</a:t>
            </a:r>
            <a:endParaRPr lang="en-US" sz="2400" dirty="0" smtClean="0">
              <a:latin typeface="Arial(body)"/>
            </a:endParaRPr>
          </a:p>
          <a:p>
            <a:pPr algn="ctr"/>
            <a:r>
              <a:rPr lang="en-US" sz="2400" dirty="0" smtClean="0">
                <a:latin typeface="Arial(body)"/>
              </a:rPr>
              <a:t>SS, </a:t>
            </a:r>
            <a:r>
              <a:rPr lang="en-US" sz="2400" dirty="0" err="1" smtClean="0">
                <a:latin typeface="Arial(body)"/>
              </a:rPr>
              <a:t>trẻ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nhỏ</a:t>
            </a:r>
            <a:endParaRPr lang="en-US" sz="2400" dirty="0">
              <a:latin typeface="Arial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4491" y="5675668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Arial(body)"/>
              </a:rPr>
              <a:t>Lưỡi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cong</a:t>
            </a:r>
            <a:r>
              <a:rPr lang="en-US" sz="2400" dirty="0" smtClean="0">
                <a:latin typeface="Arial(body)"/>
              </a:rPr>
              <a:t>: </a:t>
            </a:r>
            <a:r>
              <a:rPr lang="en-US" sz="2400" dirty="0" err="1" smtClean="0">
                <a:latin typeface="Arial(body)"/>
              </a:rPr>
              <a:t>trẻ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lớn</a:t>
            </a:r>
            <a:endParaRPr lang="en-US" sz="2400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103946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133600"/>
            <a:ext cx="7467600" cy="48737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Nguồn</a:t>
            </a:r>
            <a:r>
              <a:rPr lang="en-US" dirty="0" smtClean="0">
                <a:latin typeface="Arial(body)"/>
              </a:rPr>
              <a:t> oxy</a:t>
            </a:r>
          </a:p>
          <a:p>
            <a:r>
              <a:rPr lang="en-US" dirty="0" err="1" smtClean="0">
                <a:latin typeface="Arial(body)"/>
              </a:rPr>
              <a:t>Lưu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lượng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kế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Bình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làm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ẩm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Các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dụng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cụ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cung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cấp</a:t>
            </a:r>
            <a:r>
              <a:rPr lang="en-US" dirty="0" smtClean="0">
                <a:latin typeface="Arial(body)"/>
              </a:rPr>
              <a:t> oxy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2644077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hỉ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(body)"/>
                  </a:rPr>
                  <a:t>Ngưng </a:t>
                </a:r>
                <a:r>
                  <a:rPr lang="en-US" dirty="0" err="1" smtClean="0">
                    <a:latin typeface="Arial(body)"/>
                  </a:rPr>
                  <a:t>tim</a:t>
                </a:r>
                <a:r>
                  <a:rPr lang="en-US" dirty="0" smtClean="0">
                    <a:latin typeface="Arial(body)"/>
                  </a:rPr>
                  <a:t>, </a:t>
                </a:r>
                <a:r>
                  <a:rPr lang="en-US" dirty="0" err="1" smtClean="0">
                    <a:latin typeface="Arial(body)"/>
                  </a:rPr>
                  <a:t>thở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hước</a:t>
                </a:r>
                <a:r>
                  <a:rPr lang="en-US" dirty="0" smtClean="0">
                    <a:latin typeface="Arial(body)"/>
                  </a:rPr>
                  <a:t>, </a:t>
                </a:r>
                <a:r>
                  <a:rPr lang="en-US" dirty="0" err="1" smtClean="0">
                    <a:latin typeface="Arial(body)"/>
                  </a:rPr>
                  <a:t>phế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âm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giảm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với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lồng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ngực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kém</a:t>
                </a:r>
                <a:r>
                  <a:rPr lang="en-US" dirty="0" smtClean="0">
                    <a:latin typeface="Arial(body)"/>
                  </a:rPr>
                  <a:t> di </a:t>
                </a:r>
                <a:r>
                  <a:rPr lang="en-US" dirty="0" err="1" smtClean="0">
                    <a:latin typeface="Arial(body)"/>
                  </a:rPr>
                  <a:t>động</a:t>
                </a:r>
                <a:endParaRPr lang="en-US" dirty="0" smtClean="0">
                  <a:latin typeface="Arial(body)"/>
                </a:endParaRPr>
              </a:p>
              <a:p>
                <a:r>
                  <a:rPr lang="en-US" dirty="0" smtClean="0">
                    <a:latin typeface="Arial(body)"/>
                  </a:rPr>
                  <a:t>PaO2 &lt; 60 mmHg </a:t>
                </a:r>
                <a:r>
                  <a:rPr lang="en-US" dirty="0" err="1" smtClean="0">
                    <a:latin typeface="Arial(body)"/>
                  </a:rPr>
                  <a:t>với</a:t>
                </a:r>
                <a:r>
                  <a:rPr lang="en-US" dirty="0" smtClean="0">
                    <a:latin typeface="Arial(body)"/>
                  </a:rPr>
                  <a:t> FiO2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≥</m:t>
                    </m:r>
                    <m:r>
                      <a:rPr lang="en-US" b="0" i="1" smtClean="0">
                        <a:latin typeface="Cambria Math"/>
                      </a:rPr>
                      <m:t>60% </m:t>
                    </m:r>
                  </m:oMath>
                </a14:m>
                <a:r>
                  <a:rPr lang="en-US" dirty="0" smtClean="0">
                    <a:latin typeface="Arial(body)"/>
                  </a:rPr>
                  <a:t>( </a:t>
                </a:r>
                <a:r>
                  <a:rPr lang="en-US" dirty="0" err="1" smtClean="0">
                    <a:latin typeface="Arial(body)"/>
                  </a:rPr>
                  <a:t>không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tim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bẩm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sinh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tím</a:t>
                </a:r>
                <a:r>
                  <a:rPr lang="en-US" dirty="0" smtClean="0">
                    <a:latin typeface="Arial(body)"/>
                  </a:rPr>
                  <a:t>) hay </a:t>
                </a:r>
                <a:r>
                  <a:rPr lang="en-US" dirty="0" err="1" smtClean="0">
                    <a:latin typeface="Arial(body)"/>
                  </a:rPr>
                  <a:t>tím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tái</a:t>
                </a:r>
                <a:r>
                  <a:rPr lang="en-US" dirty="0" smtClean="0">
                    <a:latin typeface="Arial(body)"/>
                  </a:rPr>
                  <a:t>, </a:t>
                </a:r>
                <a:r>
                  <a:rPr lang="en-US" dirty="0" err="1" smtClean="0">
                    <a:latin typeface="Arial(body)"/>
                  </a:rPr>
                  <a:t>lơ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mơ</a:t>
                </a:r>
                <a:r>
                  <a:rPr lang="en-US" dirty="0" smtClean="0">
                    <a:latin typeface="Arial(body)"/>
                  </a:rPr>
                  <a:t>, spO2 &lt; 90% </a:t>
                </a:r>
                <a:r>
                  <a:rPr lang="en-US" dirty="0" err="1" smtClean="0">
                    <a:latin typeface="Arial(body)"/>
                  </a:rPr>
                  <a:t>khi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đã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cung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cấp</a:t>
                </a:r>
                <a:r>
                  <a:rPr lang="en-US" dirty="0" smtClean="0">
                    <a:latin typeface="Arial(body)"/>
                  </a:rPr>
                  <a:t> oxy</a:t>
                </a:r>
              </a:p>
              <a:p>
                <a:r>
                  <a:rPr lang="en-US" dirty="0" smtClean="0">
                    <a:latin typeface="Arial(body)"/>
                  </a:rPr>
                  <a:t>PaCO2 ≥ 60mmHg (</a:t>
                </a:r>
                <a:r>
                  <a:rPr lang="en-US" dirty="0" err="1" smtClean="0">
                    <a:latin typeface="Arial(body)"/>
                  </a:rPr>
                  <a:t>không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cải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thiện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với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cung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cấp</a:t>
                </a:r>
                <a:r>
                  <a:rPr lang="en-US" dirty="0" smtClean="0">
                    <a:latin typeface="Arial(body)"/>
                  </a:rPr>
                  <a:t> oxy) hay </a:t>
                </a:r>
                <a:r>
                  <a:rPr lang="en-US" dirty="0" err="1" smtClean="0">
                    <a:latin typeface="Arial(body)"/>
                  </a:rPr>
                  <a:t>tăng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nhanh</a:t>
                </a:r>
                <a:r>
                  <a:rPr lang="en-US" dirty="0" smtClean="0">
                    <a:latin typeface="Arial(body)"/>
                  </a:rPr>
                  <a:t> &gt;5mmHg/</a:t>
                </a:r>
                <a:r>
                  <a:rPr lang="en-US" dirty="0" err="1" smtClean="0">
                    <a:latin typeface="Arial(body)"/>
                  </a:rPr>
                  <a:t>giờ</a:t>
                </a:r>
                <a:endParaRPr lang="en-US" dirty="0" smtClean="0">
                  <a:latin typeface="Arial(body)"/>
                </a:endParaRPr>
              </a:p>
              <a:p>
                <a:r>
                  <a:rPr lang="en-US" dirty="0" err="1" smtClean="0">
                    <a:latin typeface="Arial(body)"/>
                  </a:rPr>
                  <a:t>Tắc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đường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thở</a:t>
                </a:r>
                <a:r>
                  <a:rPr lang="en-US" dirty="0" smtClean="0">
                    <a:latin typeface="Arial(body)"/>
                  </a:rPr>
                  <a:t> do </a:t>
                </a:r>
                <a:r>
                  <a:rPr lang="en-US" dirty="0" err="1" smtClean="0">
                    <a:latin typeface="Arial(body)"/>
                  </a:rPr>
                  <a:t>dị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vật</a:t>
                </a:r>
                <a:r>
                  <a:rPr lang="en-US" dirty="0" smtClean="0">
                    <a:latin typeface="Arial(body)"/>
                  </a:rPr>
                  <a:t>, </a:t>
                </a:r>
                <a:r>
                  <a:rPr lang="en-US" dirty="0" err="1" smtClean="0">
                    <a:latin typeface="Arial(body)"/>
                  </a:rPr>
                  <a:t>áp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xe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hầu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họng</a:t>
                </a:r>
                <a:r>
                  <a:rPr lang="en-US" dirty="0" smtClean="0">
                    <a:latin typeface="Arial(body)"/>
                  </a:rPr>
                  <a:t>, </a:t>
                </a:r>
                <a:r>
                  <a:rPr lang="en-US" dirty="0" err="1" smtClean="0">
                    <a:latin typeface="Arial(body)"/>
                  </a:rPr>
                  <a:t>phù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nề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thanh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quản</a:t>
                </a:r>
                <a:endParaRPr lang="en-US" dirty="0">
                  <a:latin typeface="Arial(body)"/>
                </a:endParaRPr>
              </a:p>
              <a:p>
                <a:r>
                  <a:rPr lang="en-US" dirty="0" err="1" smtClean="0">
                    <a:latin typeface="Arial(body)"/>
                  </a:rPr>
                  <a:t>Vô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tâm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thu</a:t>
                </a:r>
                <a:r>
                  <a:rPr lang="en-US" dirty="0" smtClean="0">
                    <a:latin typeface="Arial(body)"/>
                  </a:rPr>
                  <a:t>, </a:t>
                </a:r>
                <a:r>
                  <a:rPr lang="en-US" dirty="0" err="1" smtClean="0">
                    <a:latin typeface="Arial(body)"/>
                  </a:rPr>
                  <a:t>trụy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mạch</a:t>
                </a:r>
                <a:endParaRPr lang="en-US" dirty="0" smtClean="0">
                  <a:latin typeface="Arial(body)"/>
                </a:endParaRPr>
              </a:p>
              <a:p>
                <a:r>
                  <a:rPr lang="en-US" dirty="0" err="1" smtClean="0">
                    <a:latin typeface="Arial(body)"/>
                  </a:rPr>
                  <a:t>Bảo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vệ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đường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thở</a:t>
                </a:r>
                <a:r>
                  <a:rPr lang="en-US" dirty="0" smtClean="0">
                    <a:latin typeface="Arial(body)"/>
                  </a:rPr>
                  <a:t> ở BN </a:t>
                </a:r>
                <a:r>
                  <a:rPr lang="en-US" dirty="0" err="1" smtClean="0">
                    <a:latin typeface="Arial(body)"/>
                  </a:rPr>
                  <a:t>hôn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mê</a:t>
                </a:r>
                <a:r>
                  <a:rPr lang="en-US" dirty="0" smtClean="0">
                    <a:latin typeface="Arial(body)"/>
                  </a:rPr>
                  <a:t>, </a:t>
                </a:r>
                <a:r>
                  <a:rPr lang="en-US" dirty="0" err="1" smtClean="0">
                    <a:latin typeface="Arial(body)"/>
                  </a:rPr>
                  <a:t>mất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phản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xạ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hầu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họng</a:t>
                </a:r>
                <a:endParaRPr lang="en-US" dirty="0" smtClean="0">
                  <a:latin typeface="Arial(body)"/>
                </a:endParaRPr>
              </a:p>
              <a:p>
                <a:r>
                  <a:rPr lang="en-US" dirty="0" err="1" smtClean="0">
                    <a:latin typeface="Arial(body)"/>
                  </a:rPr>
                  <a:t>Điều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trị</a:t>
                </a:r>
                <a:r>
                  <a:rPr lang="en-US" dirty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tăng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áp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lực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nội</a:t>
                </a:r>
                <a:r>
                  <a:rPr lang="en-US" dirty="0" smtClean="0">
                    <a:latin typeface="Arial(body)"/>
                  </a:rPr>
                  <a:t> </a:t>
                </a:r>
                <a:r>
                  <a:rPr lang="en-US" dirty="0" err="1" smtClean="0">
                    <a:latin typeface="Arial(body)"/>
                  </a:rPr>
                  <a:t>sọ</a:t>
                </a:r>
                <a:r>
                  <a:rPr lang="en-US" dirty="0" smtClean="0">
                    <a:latin typeface="Arial(body)"/>
                  </a:rPr>
                  <a:t> (PaCO2 30-35mmHg)</a:t>
                </a:r>
                <a:endParaRPr lang="en-US" dirty="0">
                  <a:latin typeface="Arial(body)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627" r="-1633" b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067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hống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57400"/>
            <a:ext cx="7467600" cy="44165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Chấn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thương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cột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sống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cổ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đặt</a:t>
            </a:r>
            <a:r>
              <a:rPr lang="en-US" dirty="0" smtClean="0">
                <a:latin typeface="Arial(body)"/>
              </a:rPr>
              <a:t> NKQ </a:t>
            </a:r>
            <a:r>
              <a:rPr lang="en-US" dirty="0" err="1" smtClean="0">
                <a:latin typeface="Arial(body)"/>
              </a:rPr>
              <a:t>được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Chấn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thương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nặng</a:t>
            </a:r>
            <a:r>
              <a:rPr lang="en-US" dirty="0" smtClean="0">
                <a:latin typeface="Arial(body)"/>
              </a:rPr>
              <a:t> hay </a:t>
            </a:r>
            <a:r>
              <a:rPr lang="en-US" dirty="0" err="1" smtClean="0">
                <a:latin typeface="Arial(body)"/>
              </a:rPr>
              <a:t>bít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tắc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đường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thở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mà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ống</a:t>
            </a:r>
            <a:r>
              <a:rPr lang="en-US" dirty="0" smtClean="0">
                <a:latin typeface="Arial(body)"/>
              </a:rPr>
              <a:t> NKQ </a:t>
            </a:r>
            <a:r>
              <a:rPr lang="en-US" dirty="0" err="1" smtClean="0">
                <a:latin typeface="Arial(body)"/>
              </a:rPr>
              <a:t>không</a:t>
            </a:r>
            <a:r>
              <a:rPr lang="en-US" dirty="0" smtClean="0">
                <a:latin typeface="Arial(body)"/>
              </a:rPr>
              <a:t> qua </a:t>
            </a:r>
            <a:r>
              <a:rPr lang="en-US" dirty="0" err="1" smtClean="0">
                <a:latin typeface="Arial(body)"/>
              </a:rPr>
              <a:t>được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Không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đặt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đường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mũi</a:t>
            </a:r>
            <a:r>
              <a:rPr lang="en-US" dirty="0" smtClean="0">
                <a:latin typeface="Arial(body)"/>
              </a:rPr>
              <a:t> ở BN </a:t>
            </a:r>
            <a:r>
              <a:rPr lang="en-US" dirty="0" err="1" smtClean="0">
                <a:latin typeface="Arial(body)"/>
              </a:rPr>
              <a:t>chảy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máu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mũi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461335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-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57400"/>
            <a:ext cx="7467600" cy="4264152"/>
          </a:xfrm>
        </p:spPr>
        <p:txBody>
          <a:bodyPr/>
          <a:lstStyle/>
          <a:p>
            <a:r>
              <a:rPr lang="en-US" dirty="0" smtClean="0">
                <a:latin typeface="Arial(body)"/>
              </a:rPr>
              <a:t>Suction: </a:t>
            </a:r>
            <a:r>
              <a:rPr lang="en-US" dirty="0" err="1" smtClean="0">
                <a:latin typeface="Arial(body)"/>
              </a:rPr>
              <a:t>máy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ống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hút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đàm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sonde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dạ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dày</a:t>
            </a:r>
            <a:endParaRPr lang="en-US" dirty="0" smtClean="0">
              <a:latin typeface="Arial(body)"/>
            </a:endParaRPr>
          </a:p>
          <a:p>
            <a:r>
              <a:rPr lang="en-US" dirty="0" smtClean="0">
                <a:latin typeface="Arial(body)"/>
              </a:rPr>
              <a:t>Oxygen: </a:t>
            </a:r>
            <a:r>
              <a:rPr lang="en-US" dirty="0" err="1" smtClean="0">
                <a:latin typeface="Arial(body)"/>
              </a:rPr>
              <a:t>nguồn</a:t>
            </a:r>
            <a:r>
              <a:rPr lang="en-US" dirty="0" smtClean="0">
                <a:latin typeface="Arial(body)"/>
              </a:rPr>
              <a:t> oxy</a:t>
            </a:r>
          </a:p>
          <a:p>
            <a:r>
              <a:rPr lang="en-US" dirty="0" smtClean="0">
                <a:latin typeface="Arial(body)"/>
              </a:rPr>
              <a:t>Airway supplies: </a:t>
            </a:r>
            <a:r>
              <a:rPr lang="en-US" dirty="0" err="1" smtClean="0">
                <a:latin typeface="Arial(body)"/>
              </a:rPr>
              <a:t>bóng</a:t>
            </a:r>
            <a:r>
              <a:rPr lang="en-US" dirty="0" smtClean="0">
                <a:latin typeface="Arial(body)"/>
              </a:rPr>
              <a:t>, mask, </a:t>
            </a:r>
            <a:r>
              <a:rPr lang="en-US" dirty="0" err="1" smtClean="0">
                <a:latin typeface="Arial(body)"/>
              </a:rPr>
              <a:t>túi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dự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trữ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dây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nối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đèn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soi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thanh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quản</a:t>
            </a:r>
            <a:r>
              <a:rPr lang="en-US" dirty="0" smtClean="0">
                <a:latin typeface="Arial(body)"/>
              </a:rPr>
              <a:t>, NKQ</a:t>
            </a:r>
          </a:p>
          <a:p>
            <a:r>
              <a:rPr lang="en-US" dirty="0" smtClean="0">
                <a:latin typeface="Arial(body)"/>
              </a:rPr>
              <a:t>Pharmacology: </a:t>
            </a:r>
            <a:r>
              <a:rPr lang="en-US" dirty="0" err="1" smtClean="0">
                <a:latin typeface="Arial(body)"/>
              </a:rPr>
              <a:t>thuốc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Mornitoring</a:t>
            </a:r>
            <a:r>
              <a:rPr lang="en-US" dirty="0" smtClean="0">
                <a:latin typeface="Arial(body)"/>
              </a:rPr>
              <a:t> Equipment: </a:t>
            </a:r>
            <a:r>
              <a:rPr lang="en-US" dirty="0" err="1" smtClean="0">
                <a:latin typeface="Arial(body)"/>
              </a:rPr>
              <a:t>theo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dõi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nhịp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tim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huyết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áp</a:t>
            </a:r>
            <a:r>
              <a:rPr lang="en-US" dirty="0" smtClean="0">
                <a:latin typeface="Arial(body)"/>
              </a:rPr>
              <a:t>, SpO2, </a:t>
            </a:r>
            <a:r>
              <a:rPr lang="en-US" dirty="0" err="1" smtClean="0">
                <a:latin typeface="Arial(body)"/>
              </a:rPr>
              <a:t>đo</a:t>
            </a:r>
            <a:r>
              <a:rPr lang="en-US" dirty="0" smtClean="0">
                <a:latin typeface="Arial(body)"/>
              </a:rPr>
              <a:t> End – Tidal CO2 </a:t>
            </a:r>
            <a:r>
              <a:rPr lang="en-US" dirty="0" err="1" smtClean="0">
                <a:latin typeface="Arial(body)"/>
              </a:rPr>
              <a:t>nếu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được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226310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</a:t>
            </a:r>
            <a:r>
              <a:rPr lang="en-US" dirty="0" err="1" smtClean="0"/>
              <a:t>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nkq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err="1" smtClean="0">
                <a:latin typeface="Arial(body)"/>
              </a:rPr>
              <a:t>Vị</a:t>
            </a:r>
            <a:r>
              <a:rPr lang="en-US" b="1" dirty="0" smtClean="0">
                <a:latin typeface="Arial(body)"/>
              </a:rPr>
              <a:t> </a:t>
            </a:r>
            <a:r>
              <a:rPr lang="en-US" b="1" dirty="0" err="1" smtClean="0">
                <a:latin typeface="Arial(body)"/>
              </a:rPr>
              <a:t>trị</a:t>
            </a:r>
            <a:r>
              <a:rPr lang="en-US" b="1" dirty="0" smtClean="0">
                <a:latin typeface="Arial(body)"/>
              </a:rPr>
              <a:t> </a:t>
            </a:r>
            <a:r>
              <a:rPr lang="en-US" b="1" dirty="0" err="1" smtClean="0">
                <a:latin typeface="Arial(body)"/>
              </a:rPr>
              <a:t>đúng</a:t>
            </a:r>
            <a:r>
              <a:rPr lang="en-US" b="1" dirty="0" smtClean="0">
                <a:latin typeface="Arial(body)"/>
              </a:rPr>
              <a:t>:</a:t>
            </a:r>
          </a:p>
          <a:p>
            <a:r>
              <a:rPr lang="en-US" dirty="0" err="1" smtClean="0">
                <a:latin typeface="Arial(body)"/>
              </a:rPr>
              <a:t>Vạch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trên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ống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thứ</a:t>
            </a:r>
            <a:r>
              <a:rPr lang="en-US" dirty="0" smtClean="0">
                <a:latin typeface="Arial(body)"/>
              </a:rPr>
              <a:t> 2 ở </a:t>
            </a:r>
            <a:r>
              <a:rPr lang="en-US" dirty="0" err="1" smtClean="0">
                <a:latin typeface="Arial(body)"/>
              </a:rPr>
              <a:t>ngang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mức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dây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thanh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âm</a:t>
            </a:r>
            <a:r>
              <a:rPr lang="en-US" dirty="0" smtClean="0">
                <a:latin typeface="Arial(body)"/>
              </a:rPr>
              <a:t> hay qua </a:t>
            </a:r>
            <a:r>
              <a:rPr lang="en-US" dirty="0" err="1" smtClean="0">
                <a:latin typeface="Arial(body)"/>
              </a:rPr>
              <a:t>bóng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chèn</a:t>
            </a:r>
            <a:endParaRPr lang="en-US" dirty="0" smtClean="0">
              <a:latin typeface="Arial(body)"/>
            </a:endParaRPr>
          </a:p>
          <a:p>
            <a:r>
              <a:rPr lang="en-US" dirty="0" err="1" smtClean="0">
                <a:latin typeface="Arial(body)"/>
              </a:rPr>
              <a:t>Chiều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dài</a:t>
            </a:r>
            <a:r>
              <a:rPr lang="en-US" dirty="0" smtClean="0">
                <a:latin typeface="Arial(body)"/>
              </a:rPr>
              <a:t> = </a:t>
            </a:r>
            <a:r>
              <a:rPr lang="en-US" dirty="0" err="1" smtClean="0">
                <a:latin typeface="Arial(body)"/>
              </a:rPr>
              <a:t>cỡ</a:t>
            </a:r>
            <a:r>
              <a:rPr lang="en-US" dirty="0" smtClean="0">
                <a:latin typeface="Arial(body)"/>
              </a:rPr>
              <a:t> NKQ x 3</a:t>
            </a:r>
          </a:p>
          <a:p>
            <a:r>
              <a:rPr lang="en-US" dirty="0" err="1" smtClean="0">
                <a:latin typeface="Arial(body)"/>
              </a:rPr>
              <a:t>Dựa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vào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tuổi</a:t>
            </a:r>
            <a:r>
              <a:rPr lang="en-US" dirty="0" smtClean="0">
                <a:latin typeface="Arial(body)"/>
              </a:rPr>
              <a:t>: </a:t>
            </a:r>
          </a:p>
          <a:p>
            <a:pPr lvl="1"/>
            <a:r>
              <a:rPr lang="en-US" dirty="0" err="1" smtClean="0">
                <a:latin typeface="Arial(body)"/>
              </a:rPr>
              <a:t>Sơ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sinh</a:t>
            </a:r>
            <a:r>
              <a:rPr lang="en-US" dirty="0" smtClean="0">
                <a:latin typeface="Arial(body)"/>
              </a:rPr>
              <a:t>: 6 + </a:t>
            </a:r>
            <a:r>
              <a:rPr lang="en-US" dirty="0" err="1" smtClean="0">
                <a:latin typeface="Arial(body)"/>
              </a:rPr>
              <a:t>Cân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nặng</a:t>
            </a:r>
            <a:endParaRPr lang="en-US" dirty="0" smtClean="0">
              <a:latin typeface="Arial(body)"/>
            </a:endParaRPr>
          </a:p>
          <a:p>
            <a:pPr lvl="1"/>
            <a:r>
              <a:rPr lang="en-US" dirty="0" err="1" smtClean="0">
                <a:latin typeface="Arial(body)"/>
              </a:rPr>
              <a:t>Trẻ</a:t>
            </a:r>
            <a:r>
              <a:rPr lang="en-US" dirty="0" smtClean="0">
                <a:latin typeface="Arial(body)"/>
              </a:rPr>
              <a:t> &gt; 2 </a:t>
            </a:r>
            <a:r>
              <a:rPr lang="en-US" dirty="0" err="1" smtClean="0">
                <a:latin typeface="Arial(body)"/>
              </a:rPr>
              <a:t>tuổi</a:t>
            </a:r>
            <a:r>
              <a:rPr lang="en-US" dirty="0" smtClean="0">
                <a:latin typeface="Arial(body)"/>
              </a:rPr>
              <a:t>: 12 + </a:t>
            </a:r>
            <a:r>
              <a:rPr lang="en-US" dirty="0" err="1" smtClean="0">
                <a:latin typeface="Arial(body)"/>
              </a:rPr>
              <a:t>tuổi</a:t>
            </a:r>
            <a:r>
              <a:rPr lang="en-US" dirty="0" smtClean="0">
                <a:latin typeface="Arial(body)"/>
              </a:rPr>
              <a:t>/2</a:t>
            </a:r>
          </a:p>
          <a:p>
            <a:r>
              <a:rPr lang="en-US" dirty="0" err="1" smtClean="0">
                <a:latin typeface="Arial(body)"/>
              </a:rPr>
              <a:t>Lâm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sàng</a:t>
            </a:r>
            <a:r>
              <a:rPr lang="en-US" dirty="0" smtClean="0">
                <a:latin typeface="Arial(body)"/>
              </a:rPr>
              <a:t>: </a:t>
            </a:r>
            <a:r>
              <a:rPr lang="en-US" dirty="0" err="1" smtClean="0">
                <a:latin typeface="Arial(body)"/>
              </a:rPr>
              <a:t>ngực</a:t>
            </a:r>
            <a:r>
              <a:rPr lang="en-US" dirty="0" smtClean="0">
                <a:latin typeface="Arial(body)"/>
              </a:rPr>
              <a:t> di </a:t>
            </a:r>
            <a:r>
              <a:rPr lang="en-US" dirty="0" err="1" smtClean="0">
                <a:latin typeface="Arial(body)"/>
              </a:rPr>
              <a:t>động</a:t>
            </a:r>
            <a:r>
              <a:rPr lang="en-US" dirty="0" smtClean="0">
                <a:latin typeface="Arial(body)"/>
              </a:rPr>
              <a:t> 2 </a:t>
            </a:r>
            <a:r>
              <a:rPr lang="en-US" dirty="0" err="1" smtClean="0">
                <a:latin typeface="Arial(body)"/>
              </a:rPr>
              <a:t>bên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phế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âm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nghê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đều</a:t>
            </a:r>
            <a:r>
              <a:rPr lang="en-US" dirty="0" smtClean="0">
                <a:latin typeface="Arial(body)"/>
              </a:rPr>
              <a:t> 2 </a:t>
            </a:r>
            <a:r>
              <a:rPr lang="en-US" dirty="0" err="1" smtClean="0">
                <a:latin typeface="Arial(body)"/>
              </a:rPr>
              <a:t>bên</a:t>
            </a:r>
            <a:r>
              <a:rPr lang="en-US" dirty="0" smtClean="0">
                <a:latin typeface="Arial(body)"/>
              </a:rPr>
              <a:t>, spO2 </a:t>
            </a:r>
            <a:r>
              <a:rPr lang="en-US" dirty="0" err="1" smtClean="0">
                <a:latin typeface="Arial(body)"/>
              </a:rPr>
              <a:t>tăng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bóp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bóng</a:t>
            </a:r>
            <a:endParaRPr lang="en-US" dirty="0" smtClean="0">
              <a:latin typeface="Arial(body)"/>
            </a:endParaRPr>
          </a:p>
          <a:p>
            <a:r>
              <a:rPr lang="en-US" dirty="0" smtClean="0">
                <a:latin typeface="Arial(body)"/>
              </a:rPr>
              <a:t>X-</a:t>
            </a:r>
            <a:r>
              <a:rPr lang="en-US" dirty="0" err="1" smtClean="0">
                <a:latin typeface="Arial(body)"/>
              </a:rPr>
              <a:t>quang</a:t>
            </a:r>
            <a:r>
              <a:rPr lang="en-US" dirty="0" smtClean="0">
                <a:latin typeface="Arial(body)"/>
              </a:rPr>
              <a:t>: </a:t>
            </a:r>
            <a:r>
              <a:rPr lang="en-US" dirty="0" err="1" smtClean="0">
                <a:latin typeface="Arial(body)"/>
              </a:rPr>
              <a:t>trên</a:t>
            </a:r>
            <a:r>
              <a:rPr lang="en-US" dirty="0" smtClean="0">
                <a:latin typeface="Arial(body)"/>
              </a:rPr>
              <a:t> carina 2cm, </a:t>
            </a:r>
            <a:r>
              <a:rPr lang="en-US" dirty="0" err="1" smtClean="0">
                <a:latin typeface="Arial(body)"/>
              </a:rPr>
              <a:t>ngang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mức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đốt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sống</a:t>
            </a:r>
            <a:r>
              <a:rPr lang="en-US" dirty="0" smtClean="0">
                <a:latin typeface="Arial(body)"/>
              </a:rPr>
              <a:t> D3, </a:t>
            </a:r>
            <a:r>
              <a:rPr lang="en-US" dirty="0" err="1" smtClean="0">
                <a:latin typeface="Arial(body)"/>
              </a:rPr>
              <a:t>ngang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mức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đường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thẳng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vuông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góc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với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cột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sống</a:t>
            </a:r>
            <a:r>
              <a:rPr lang="en-US" dirty="0" smtClean="0">
                <a:latin typeface="Arial(body)"/>
              </a:rPr>
              <a:t>, </a:t>
            </a:r>
            <a:r>
              <a:rPr lang="en-US" dirty="0" err="1" smtClean="0">
                <a:latin typeface="Arial(body)"/>
              </a:rPr>
              <a:t>đi</a:t>
            </a:r>
            <a:r>
              <a:rPr lang="en-US" dirty="0" smtClean="0">
                <a:latin typeface="Arial(body)"/>
              </a:rPr>
              <a:t> qua </a:t>
            </a:r>
            <a:r>
              <a:rPr lang="en-US" dirty="0" err="1" smtClean="0">
                <a:latin typeface="Arial(body)"/>
              </a:rPr>
              <a:t>đầu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dưới</a:t>
            </a:r>
            <a:r>
              <a:rPr lang="en-US" dirty="0" smtClean="0">
                <a:latin typeface="Arial(body)"/>
              </a:rPr>
              <a:t> 2 </a:t>
            </a:r>
            <a:r>
              <a:rPr lang="en-US" dirty="0" err="1" smtClean="0">
                <a:latin typeface="Arial(body)"/>
              </a:rPr>
              <a:t>xương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đòn</a:t>
            </a:r>
            <a:endParaRPr lang="en-US" dirty="0" smtClean="0">
              <a:latin typeface="Arial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5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</a:t>
            </a:r>
            <a:r>
              <a:rPr lang="en-US" dirty="0" err="1" smtClean="0"/>
              <a:t>iến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40704710"/>
              </p:ext>
            </p:extLst>
          </p:nvPr>
        </p:nvGraphicFramePr>
        <p:xfrm>
          <a:off x="457200" y="1828800"/>
          <a:ext cx="7924800" cy="4331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2057400"/>
                <a:gridCol w="2514600"/>
              </a:tblGrid>
              <a:tr h="759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(body)"/>
                        </a:rPr>
                        <a:t>Trong</a:t>
                      </a:r>
                      <a:r>
                        <a:rPr lang="en-US" sz="2400" dirty="0" smtClean="0">
                          <a:latin typeface="Arial(body)"/>
                        </a:rPr>
                        <a:t> </a:t>
                      </a:r>
                      <a:r>
                        <a:rPr lang="en-US" sz="2400" dirty="0" err="1" smtClean="0">
                          <a:latin typeface="Arial(body)"/>
                        </a:rPr>
                        <a:t>khi</a:t>
                      </a:r>
                      <a:r>
                        <a:rPr lang="en-US" sz="2400" dirty="0" smtClean="0">
                          <a:latin typeface="Arial(body)"/>
                        </a:rPr>
                        <a:t> </a:t>
                      </a:r>
                      <a:r>
                        <a:rPr lang="en-US" sz="2400" dirty="0" err="1" smtClean="0">
                          <a:latin typeface="Arial(body)"/>
                        </a:rPr>
                        <a:t>đặt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(body)"/>
                        </a:rPr>
                        <a:t>Trong</a:t>
                      </a:r>
                      <a:r>
                        <a:rPr lang="en-US" sz="2400" dirty="0" smtClean="0">
                          <a:latin typeface="Arial(body)"/>
                        </a:rPr>
                        <a:t> </a:t>
                      </a:r>
                      <a:r>
                        <a:rPr lang="en-US" sz="2400" dirty="0" err="1" smtClean="0">
                          <a:latin typeface="Arial(body)"/>
                        </a:rPr>
                        <a:t>khi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lưu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(body)"/>
                        </a:rPr>
                        <a:t>Sau</a:t>
                      </a:r>
                      <a:r>
                        <a:rPr lang="en-US" sz="2400" dirty="0" smtClean="0">
                          <a:latin typeface="Arial(body)"/>
                        </a:rPr>
                        <a:t> </a:t>
                      </a:r>
                      <a:r>
                        <a:rPr lang="en-US" sz="2400" dirty="0" err="1" smtClean="0">
                          <a:latin typeface="Arial(body)"/>
                        </a:rPr>
                        <a:t>khi</a:t>
                      </a:r>
                      <a:r>
                        <a:rPr lang="en-US" sz="2400" dirty="0" smtClean="0">
                          <a:latin typeface="Arial(body)"/>
                        </a:rPr>
                        <a:t> </a:t>
                      </a:r>
                      <a:r>
                        <a:rPr lang="en-US" sz="2400" dirty="0" err="1" smtClean="0">
                          <a:latin typeface="Arial(body)"/>
                        </a:rPr>
                        <a:t>rút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3508125">
                <a:tc>
                  <a:txBody>
                    <a:bodyPr/>
                    <a:lstStyle/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dirty="0" err="1" smtClean="0">
                          <a:latin typeface="Arial(body)"/>
                        </a:rPr>
                        <a:t>Tăng</a:t>
                      </a:r>
                      <a:r>
                        <a:rPr lang="en-US" sz="2400" baseline="0" dirty="0" smtClean="0">
                          <a:latin typeface="Arial(body)"/>
                        </a:rPr>
                        <a:t>/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giảm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huyết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áp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Loạn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nhịp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nhanh</a:t>
                      </a:r>
                      <a:r>
                        <a:rPr lang="en-US" sz="2400" baseline="0" dirty="0" smtClean="0">
                          <a:latin typeface="Arial(body)"/>
                        </a:rPr>
                        <a:t>/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chậm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Thiếu</a:t>
                      </a:r>
                      <a:r>
                        <a:rPr lang="en-US" sz="2400" baseline="0" dirty="0" smtClean="0">
                          <a:latin typeface="Arial(body)"/>
                        </a:rPr>
                        <a:t> oxy</a:t>
                      </a: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latin typeface="Arial(body)"/>
                        </a:rPr>
                        <a:t>TALNS</a:t>
                      </a: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Chấn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thương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cơ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học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Viêm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phổi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hít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Phù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phổi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dirty="0" err="1" smtClean="0">
                          <a:latin typeface="Arial(body)"/>
                        </a:rPr>
                        <a:t>Tuột</a:t>
                      </a:r>
                      <a:endParaRPr lang="en-US" sz="240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dirty="0" err="1" smtClean="0">
                          <a:latin typeface="Arial(body)"/>
                        </a:rPr>
                        <a:t>Tắc</a:t>
                      </a:r>
                      <a:r>
                        <a:rPr lang="en-US" sz="2400" dirty="0" smtClean="0">
                          <a:latin typeface="Arial(body)"/>
                        </a:rPr>
                        <a:t> </a:t>
                      </a:r>
                      <a:r>
                        <a:rPr lang="en-US" sz="2400" dirty="0" err="1" smtClean="0">
                          <a:latin typeface="Arial(body)"/>
                        </a:rPr>
                        <a:t>ống</a:t>
                      </a:r>
                      <a:endParaRPr lang="en-US" sz="240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dirty="0" err="1" smtClean="0">
                          <a:latin typeface="Arial(body)"/>
                        </a:rPr>
                        <a:t>Viêm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phổi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bệnh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viện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latin typeface="Arial(body)"/>
                        </a:rPr>
                        <a:t>TKMP</a:t>
                      </a: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Tràn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khí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trung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thất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algn="l"/>
                      <a:endParaRPr lang="en-US" sz="2400" dirty="0" smtClean="0">
                        <a:latin typeface="Arial(body)"/>
                      </a:endParaRPr>
                    </a:p>
                    <a:p>
                      <a:pPr algn="l"/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dirty="0" err="1" smtClean="0">
                          <a:latin typeface="Arial(body)"/>
                        </a:rPr>
                        <a:t>Hẹp</a:t>
                      </a:r>
                      <a:r>
                        <a:rPr lang="en-US" sz="2400" dirty="0" smtClean="0">
                          <a:latin typeface="Arial(body)"/>
                        </a:rPr>
                        <a:t> </a:t>
                      </a:r>
                      <a:r>
                        <a:rPr lang="en-US" sz="2400" dirty="0" err="1" smtClean="0">
                          <a:latin typeface="Arial(body)"/>
                        </a:rPr>
                        <a:t>vùng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hạ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thanh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môn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Hẹp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khí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quản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Liệt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dây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thanh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 algn="l"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latin typeface="Arial(body)"/>
                        </a:rPr>
                        <a:t>U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hạt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thanh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quản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và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khí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quản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huẩn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oxy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7467600" cy="472135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>
                <a:latin typeface="Arial(body)"/>
              </a:rPr>
              <a:t>VO2 </a:t>
            </a:r>
            <a:r>
              <a:rPr lang="en-US" dirty="0" err="1" smtClean="0">
                <a:latin typeface="Arial(body)"/>
              </a:rPr>
              <a:t>sử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dụng</a:t>
            </a:r>
            <a:endParaRPr lang="en-US" dirty="0" smtClean="0">
              <a:latin typeface="Arial(body)"/>
            </a:endParaRPr>
          </a:p>
          <a:p>
            <a:pPr marL="0" indent="0">
              <a:buNone/>
            </a:pPr>
            <a:r>
              <a:rPr lang="en-US" dirty="0" smtClean="0">
                <a:latin typeface="Arial(body)"/>
              </a:rPr>
              <a:t> =LL O2 (l/</a:t>
            </a:r>
            <a:r>
              <a:rPr lang="en-US" dirty="0" err="1" smtClean="0">
                <a:latin typeface="Arial(body)"/>
              </a:rPr>
              <a:t>ph</a:t>
            </a:r>
            <a:r>
              <a:rPr lang="en-US" dirty="0" smtClean="0">
                <a:latin typeface="Arial(body)"/>
              </a:rPr>
              <a:t>) x t/g </a:t>
            </a:r>
            <a:r>
              <a:rPr lang="en-US" dirty="0" err="1" smtClean="0">
                <a:latin typeface="Arial(body)"/>
              </a:rPr>
              <a:t>chuyển</a:t>
            </a:r>
            <a:r>
              <a:rPr lang="en-US" dirty="0" smtClean="0">
                <a:latin typeface="Arial(body)"/>
              </a:rPr>
              <a:t> (</a:t>
            </a:r>
            <a:r>
              <a:rPr lang="en-US" dirty="0" err="1">
                <a:latin typeface="Arial(body)"/>
              </a:rPr>
              <a:t>p</a:t>
            </a:r>
            <a:r>
              <a:rPr lang="en-US" dirty="0" err="1" smtClean="0">
                <a:latin typeface="Arial(body)"/>
              </a:rPr>
              <a:t>h</a:t>
            </a:r>
            <a:r>
              <a:rPr lang="en-US" dirty="0" smtClean="0">
                <a:latin typeface="Arial(body)"/>
              </a:rPr>
              <a:t>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latin typeface="Arial(body)"/>
              </a:rPr>
              <a:t>VO2 </a:t>
            </a:r>
            <a:r>
              <a:rPr lang="en-US" dirty="0" err="1" smtClean="0">
                <a:latin typeface="Arial(body)"/>
              </a:rPr>
              <a:t>mang</a:t>
            </a:r>
            <a:endParaRPr lang="en-US" dirty="0" smtClean="0">
              <a:latin typeface="Arial(body)"/>
            </a:endParaRPr>
          </a:p>
          <a:p>
            <a:pPr marL="0" indent="0">
              <a:buNone/>
            </a:pPr>
            <a:r>
              <a:rPr lang="en-US" dirty="0" smtClean="0">
                <a:latin typeface="Arial(body)"/>
              </a:rPr>
              <a:t> =VO2 x 2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latin typeface="Arial(body)"/>
              </a:rPr>
              <a:t>AL </a:t>
            </a:r>
            <a:r>
              <a:rPr lang="en-US" dirty="0" err="1" smtClean="0">
                <a:latin typeface="Arial(body)"/>
              </a:rPr>
              <a:t>bình</a:t>
            </a:r>
            <a:r>
              <a:rPr lang="en-US" dirty="0" smtClean="0">
                <a:latin typeface="Arial(body)"/>
              </a:rPr>
              <a:t> oxy </a:t>
            </a:r>
            <a:r>
              <a:rPr lang="en-US" dirty="0" err="1" smtClean="0">
                <a:latin typeface="Arial(body)"/>
              </a:rPr>
              <a:t>mang</a:t>
            </a:r>
            <a:endParaRPr lang="en-US" dirty="0" smtClean="0">
              <a:latin typeface="Arial(body)"/>
            </a:endParaRPr>
          </a:p>
          <a:p>
            <a:pPr marL="0" indent="0">
              <a:buNone/>
            </a:pPr>
            <a:r>
              <a:rPr lang="en-US" dirty="0" smtClean="0">
                <a:latin typeface="Arial(body)"/>
              </a:rPr>
              <a:t> = VO2 </a:t>
            </a:r>
            <a:r>
              <a:rPr lang="en-US" dirty="0" err="1" smtClean="0">
                <a:latin typeface="Arial(body)"/>
              </a:rPr>
              <a:t>mang</a:t>
            </a:r>
            <a:r>
              <a:rPr lang="en-US" dirty="0" smtClean="0">
                <a:latin typeface="Arial(body)"/>
              </a:rPr>
              <a:t>/ 0.3</a:t>
            </a:r>
          </a:p>
          <a:p>
            <a:endParaRPr lang="en-US" dirty="0">
              <a:latin typeface="Arial(body)"/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latin typeface="Arial(body)"/>
              </a:rPr>
              <a:t>VD: t/g </a:t>
            </a:r>
            <a:r>
              <a:rPr lang="en-US" dirty="0" err="1" smtClean="0">
                <a:latin typeface="Arial(body)"/>
              </a:rPr>
              <a:t>chuyển</a:t>
            </a:r>
            <a:r>
              <a:rPr lang="en-US" dirty="0" smtClean="0">
                <a:latin typeface="Arial(body)"/>
              </a:rPr>
              <a:t> 60 </a:t>
            </a:r>
            <a:r>
              <a:rPr lang="en-US" dirty="0" err="1" smtClean="0">
                <a:latin typeface="Arial(body)"/>
              </a:rPr>
              <a:t>phút</a:t>
            </a:r>
            <a:r>
              <a:rPr lang="en-US" dirty="0" smtClean="0">
                <a:latin typeface="Arial(body)"/>
              </a:rPr>
              <a:t>, y </a:t>
            </a:r>
            <a:r>
              <a:rPr lang="en-US" dirty="0" err="1" smtClean="0">
                <a:latin typeface="Arial(body)"/>
              </a:rPr>
              <a:t>lệnh</a:t>
            </a:r>
            <a:r>
              <a:rPr lang="en-US" dirty="0" smtClean="0">
                <a:latin typeface="Arial(body)"/>
              </a:rPr>
              <a:t> 0xy 3l/</a:t>
            </a:r>
            <a:r>
              <a:rPr lang="en-US" dirty="0" err="1" smtClean="0">
                <a:latin typeface="Arial(body)"/>
              </a:rPr>
              <a:t>ph</a:t>
            </a:r>
            <a:endParaRPr lang="en-US" dirty="0" smtClean="0">
              <a:latin typeface="Arial(body)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Arial(body)"/>
              </a:rPr>
              <a:t>VO2 </a:t>
            </a:r>
            <a:r>
              <a:rPr lang="en-US" dirty="0" err="1" smtClean="0">
                <a:latin typeface="Arial(body)"/>
              </a:rPr>
              <a:t>sử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dụng</a:t>
            </a:r>
            <a:r>
              <a:rPr lang="en-US" dirty="0" smtClean="0">
                <a:latin typeface="Arial(body)"/>
              </a:rPr>
              <a:t> = 3x60=180 </a:t>
            </a:r>
            <a:r>
              <a:rPr lang="en-US" dirty="0" err="1" smtClean="0">
                <a:latin typeface="Arial(body)"/>
              </a:rPr>
              <a:t>lít</a:t>
            </a:r>
            <a:endParaRPr lang="en-US" dirty="0" smtClean="0">
              <a:latin typeface="Arial(body)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Arial(body)"/>
              </a:rPr>
              <a:t>VO2 </a:t>
            </a:r>
            <a:r>
              <a:rPr lang="en-US" dirty="0" err="1" smtClean="0">
                <a:latin typeface="Arial(body)"/>
              </a:rPr>
              <a:t>mang</a:t>
            </a:r>
            <a:r>
              <a:rPr lang="en-US" dirty="0" smtClean="0">
                <a:latin typeface="Arial(body)"/>
              </a:rPr>
              <a:t> = 180 x 2 = 360 </a:t>
            </a:r>
            <a:r>
              <a:rPr lang="en-US" dirty="0" err="1" smtClean="0">
                <a:latin typeface="Arial(body)"/>
              </a:rPr>
              <a:t>lít</a:t>
            </a:r>
            <a:endParaRPr lang="en-US" dirty="0" smtClean="0">
              <a:latin typeface="Arial(body)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Arial(body)"/>
              </a:rPr>
              <a:t>AL </a:t>
            </a:r>
            <a:r>
              <a:rPr lang="en-US" dirty="0" err="1" smtClean="0">
                <a:latin typeface="Arial(body)"/>
              </a:rPr>
              <a:t>bình</a:t>
            </a:r>
            <a:r>
              <a:rPr lang="en-US" dirty="0" smtClean="0">
                <a:latin typeface="Arial(body)"/>
              </a:rPr>
              <a:t> oxy </a:t>
            </a:r>
            <a:r>
              <a:rPr lang="en-US" dirty="0" err="1" smtClean="0">
                <a:latin typeface="Arial(body)"/>
              </a:rPr>
              <a:t>mang</a:t>
            </a:r>
            <a:r>
              <a:rPr lang="en-US" dirty="0" smtClean="0">
                <a:latin typeface="Arial(body)"/>
              </a:rPr>
              <a:t> = 360/0.3= 1200 Psi</a:t>
            </a:r>
            <a:endParaRPr lang="en-US" dirty="0">
              <a:latin typeface="Arial(body)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52600"/>
            <a:ext cx="2524477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162801" cy="5372101"/>
          </a:xfrm>
        </p:spPr>
      </p:pic>
    </p:spTree>
    <p:extLst>
      <p:ext uri="{BB962C8B-B14F-4D97-AF65-F5344CB8AC3E}">
        <p14:creationId xmlns:p14="http://schemas.microsoft.com/office/powerpoint/2010/main" val="15744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guồn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516494" cy="4571999"/>
          </a:xfrm>
        </p:spPr>
      </p:pic>
    </p:spTree>
    <p:extLst>
      <p:ext uri="{BB962C8B-B14F-4D97-AF65-F5344CB8AC3E}">
        <p14:creationId xmlns:p14="http://schemas.microsoft.com/office/powerpoint/2010/main" val="173246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</a:t>
            </a:r>
            <a:r>
              <a:rPr lang="en-US" dirty="0" err="1" smtClean="0"/>
              <a:t>ình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ẩm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4248"/>
            <a:ext cx="7467600" cy="48737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Tại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sao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phải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làm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ẩm</a:t>
            </a:r>
            <a:r>
              <a:rPr lang="en-US" dirty="0" smtClean="0">
                <a:latin typeface="Arial(body)"/>
              </a:rPr>
              <a:t>:</a:t>
            </a:r>
          </a:p>
          <a:p>
            <a:pPr lvl="1">
              <a:buFontTx/>
              <a:buChar char="-"/>
            </a:pPr>
            <a:r>
              <a:rPr lang="en-US" dirty="0" smtClean="0">
                <a:latin typeface="Arial(body)"/>
              </a:rPr>
              <a:t>Oxy </a:t>
            </a:r>
            <a:r>
              <a:rPr lang="en-US" dirty="0" err="1" smtClean="0">
                <a:latin typeface="Arial(body)"/>
              </a:rPr>
              <a:t>là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khí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khô</a:t>
            </a:r>
            <a:r>
              <a:rPr lang="en-US" dirty="0" smtClean="0">
                <a:latin typeface="Arial(body)"/>
              </a:rPr>
              <a:t> (</a:t>
            </a:r>
            <a:r>
              <a:rPr lang="en-US" dirty="0" err="1" smtClean="0">
                <a:latin typeface="Arial(body)"/>
              </a:rPr>
              <a:t>không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hơi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nước</a:t>
            </a:r>
            <a:r>
              <a:rPr lang="en-US" dirty="0" smtClean="0">
                <a:latin typeface="Arial(body)"/>
              </a:rPr>
              <a:t>)</a:t>
            </a:r>
          </a:p>
          <a:p>
            <a:pPr lvl="1">
              <a:buFontTx/>
              <a:buChar char="-"/>
            </a:pPr>
            <a:r>
              <a:rPr lang="en-US" dirty="0" err="1" smtClean="0">
                <a:latin typeface="Arial(body)"/>
              </a:rPr>
              <a:t>Không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làm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ẩm</a:t>
            </a:r>
            <a:r>
              <a:rPr lang="en-US" dirty="0" smtClean="0">
                <a:latin typeface="Arial(body)"/>
              </a:rPr>
              <a:t> oxy:</a:t>
            </a:r>
          </a:p>
          <a:p>
            <a:pPr lvl="2">
              <a:buFont typeface="Arial" pitchFamily="34" charset="0"/>
              <a:buChar char="•"/>
            </a:pPr>
            <a:r>
              <a:rPr lang="en-US" sz="2400" dirty="0" err="1" smtClean="0">
                <a:latin typeface="Arial(body)"/>
              </a:rPr>
              <a:t>Khô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niêm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mạc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hô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hấp</a:t>
            </a:r>
            <a:endParaRPr lang="en-US" sz="2400" dirty="0" smtClean="0">
              <a:latin typeface="Arial(body)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400" dirty="0" err="1" smtClean="0">
                <a:latin typeface="Arial(body)"/>
              </a:rPr>
              <a:t>Tổn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thương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tế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bào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trụ</a:t>
            </a:r>
            <a:endParaRPr lang="en-US" sz="2400" dirty="0" smtClean="0">
              <a:latin typeface="Arial(body)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400" dirty="0" err="1" smtClean="0">
                <a:latin typeface="Arial(body)"/>
              </a:rPr>
              <a:t>Tắc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đàm</a:t>
            </a:r>
            <a:endParaRPr lang="en-US" sz="2400" dirty="0" smtClean="0">
              <a:latin typeface="Arial(body)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400" dirty="0" err="1" smtClean="0">
                <a:latin typeface="Arial(body)"/>
              </a:rPr>
              <a:t>Mất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nước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không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nhận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biết</a:t>
            </a:r>
            <a:r>
              <a:rPr lang="en-US" sz="2400" dirty="0" smtClean="0">
                <a:latin typeface="Arial(body)"/>
              </a:rPr>
              <a:t> </a:t>
            </a:r>
            <a:r>
              <a:rPr lang="en-US" sz="2400" dirty="0" err="1" smtClean="0">
                <a:latin typeface="Arial(body)"/>
              </a:rPr>
              <a:t>tăng</a:t>
            </a:r>
            <a:endParaRPr lang="en-US" sz="2400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33193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91175"/>
            <a:ext cx="7467600" cy="487375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thấp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1">
              <a:buFontTx/>
              <a:buChar char="-"/>
            </a:pP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hít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hít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FiO2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dổi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,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 err="1" smtClean="0">
                <a:latin typeface="Arial(body)"/>
              </a:rPr>
              <a:t>Lưu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lượng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cao</a:t>
            </a:r>
            <a:r>
              <a:rPr lang="en-US" dirty="0" smtClean="0">
                <a:latin typeface="Arial(body)"/>
              </a:rPr>
              <a:t>: </a:t>
            </a:r>
          </a:p>
          <a:p>
            <a:pPr lvl="1">
              <a:buFontTx/>
              <a:buChar char="-"/>
            </a:pP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hít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</a:p>
          <a:p>
            <a:pPr lvl="1">
              <a:buFontTx/>
              <a:buChar char="-"/>
            </a:pPr>
            <a:r>
              <a:rPr lang="en-US" dirty="0" smtClean="0"/>
              <a:t>FiO2 </a:t>
            </a:r>
            <a:r>
              <a:rPr lang="en-US" dirty="0" err="1" smtClean="0"/>
              <a:t>hằng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1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oxy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42614493"/>
              </p:ext>
            </p:extLst>
          </p:nvPr>
        </p:nvGraphicFramePr>
        <p:xfrm>
          <a:off x="381000" y="1981200"/>
          <a:ext cx="78486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/>
                <a:gridCol w="3924300"/>
              </a:tblGrid>
              <a:tr h="1034143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(body)"/>
                        </a:rPr>
                        <a:t>Lưu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lượng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thấp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(body)"/>
                        </a:rPr>
                        <a:t>Lưu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lượng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cao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  <a:tr h="330925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dirty="0" err="1" smtClean="0">
                          <a:latin typeface="Arial(body)"/>
                        </a:rPr>
                        <a:t>Canula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mũi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aseline="0" dirty="0" smtClean="0">
                          <a:latin typeface="Arial(body)"/>
                        </a:rPr>
                        <a:t>Catheter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mũi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aseline="0" dirty="0" smtClean="0">
                          <a:latin typeface="Arial(body)"/>
                        </a:rPr>
                        <a:t>Mask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đơn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giản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aseline="0" dirty="0" smtClean="0">
                          <a:latin typeface="Arial(body)"/>
                        </a:rPr>
                        <a:t>Mask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có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túi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dự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trữ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thở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lại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aseline="0" dirty="0" smtClean="0">
                          <a:latin typeface="Arial(body)"/>
                        </a:rPr>
                        <a:t>Mask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có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túi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dự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trữ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không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thở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lại</a:t>
                      </a: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dirty="0" err="1" smtClean="0">
                          <a:latin typeface="Arial(body)"/>
                        </a:rPr>
                        <a:t>Venturi</a:t>
                      </a:r>
                      <a:r>
                        <a:rPr lang="en-US" sz="2400" baseline="0" dirty="0" smtClean="0">
                          <a:latin typeface="Arial(body)"/>
                        </a:rPr>
                        <a:t> mask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smtClean="0">
                          <a:latin typeface="Arial(body)"/>
                        </a:rPr>
                        <a:t>Mask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khí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quản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smtClean="0">
                          <a:latin typeface="Arial(body)"/>
                        </a:rPr>
                        <a:t>NCPAP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Bóp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bóng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(body)"/>
                        </a:rPr>
                        <a:t>Nội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khí</a:t>
                      </a:r>
                      <a:r>
                        <a:rPr lang="en-US" sz="2400" baseline="0" dirty="0" smtClean="0">
                          <a:latin typeface="Arial(body)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(body)"/>
                        </a:rPr>
                        <a:t>quản</a:t>
                      </a:r>
                      <a:endParaRPr lang="en-US" sz="2400" baseline="0" dirty="0" smtClean="0">
                        <a:latin typeface="Arial(body)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latin typeface="Arial(body)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52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họn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4248"/>
            <a:ext cx="7467600" cy="4873752"/>
          </a:xfrm>
        </p:spPr>
        <p:txBody>
          <a:bodyPr/>
          <a:lstStyle/>
          <a:p>
            <a:r>
              <a:rPr lang="en-US" dirty="0" err="1" smtClean="0">
                <a:latin typeface="Arial(body)"/>
              </a:rPr>
              <a:t>Tình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trạng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suy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hô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hấp</a:t>
            </a:r>
            <a:endParaRPr lang="en-US" dirty="0" smtClean="0">
              <a:latin typeface="Arial(body)"/>
            </a:endParaRPr>
          </a:p>
          <a:p>
            <a:r>
              <a:rPr lang="en-US" dirty="0" smtClean="0">
                <a:latin typeface="Arial(body)"/>
              </a:rPr>
              <a:t>FiO2 </a:t>
            </a:r>
            <a:r>
              <a:rPr lang="en-US" dirty="0" err="1" smtClean="0">
                <a:latin typeface="Arial(body)"/>
              </a:rPr>
              <a:t>mà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dụng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cụ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đó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có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thể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cung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cấp</a:t>
            </a:r>
            <a:endParaRPr lang="en-US" dirty="0" smtClean="0">
              <a:latin typeface="Arial(body)"/>
            </a:endParaRPr>
          </a:p>
          <a:p>
            <a:r>
              <a:rPr lang="vi-VN" dirty="0" smtClean="0">
                <a:latin typeface="Arial(body)"/>
              </a:rPr>
              <a:t>Ư</a:t>
            </a:r>
            <a:r>
              <a:rPr lang="en-US" dirty="0" smtClean="0">
                <a:latin typeface="Arial(body)"/>
              </a:rPr>
              <a:t>u </a:t>
            </a:r>
            <a:r>
              <a:rPr lang="en-US" dirty="0" err="1" smtClean="0">
                <a:latin typeface="Arial(body)"/>
              </a:rPr>
              <a:t>và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nhược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điểm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của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dụng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cụ</a:t>
            </a:r>
            <a:endParaRPr lang="en-US" dirty="0" smtClean="0">
              <a:latin typeface="Arial(body)"/>
            </a:endParaRPr>
          </a:p>
          <a:p>
            <a:r>
              <a:rPr lang="en-US" dirty="0" smtClean="0">
                <a:latin typeface="Arial(body)"/>
              </a:rPr>
              <a:t>Dung </a:t>
            </a:r>
            <a:r>
              <a:rPr lang="en-US" dirty="0" err="1" smtClean="0">
                <a:latin typeface="Arial(body)"/>
              </a:rPr>
              <a:t>nạp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của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bệnh</a:t>
            </a:r>
            <a:r>
              <a:rPr lang="en-US" dirty="0" smtClean="0">
                <a:latin typeface="Arial(body)"/>
              </a:rPr>
              <a:t> </a:t>
            </a:r>
            <a:r>
              <a:rPr lang="en-US" dirty="0" err="1" smtClean="0">
                <a:latin typeface="Arial(body)"/>
              </a:rPr>
              <a:t>nhân</a:t>
            </a:r>
            <a:endParaRPr lang="en-US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3426744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401</TotalTime>
  <Words>1677</Words>
  <Application>Microsoft Office PowerPoint</Application>
  <PresentationFormat>On-screen Show (4:3)</PresentationFormat>
  <Paragraphs>322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Oriel</vt:lpstr>
      <vt:lpstr>các dụng cụ  cung cấp oxy</vt:lpstr>
      <vt:lpstr>nội dung</vt:lpstr>
      <vt:lpstr> chỉ định cung cấp oxy</vt:lpstr>
      <vt:lpstr>hệ thống cung cấp oxy</vt:lpstr>
      <vt:lpstr>nguồn và lưu lượng kế</vt:lpstr>
      <vt:lpstr>bình làm ẩm</vt:lpstr>
      <vt:lpstr> dụng cụ cung cấp oxy</vt:lpstr>
      <vt:lpstr> dụng cụ cung cấp oxy</vt:lpstr>
      <vt:lpstr>chọn dụng cụ dựa vào</vt:lpstr>
      <vt:lpstr>oxy canula 2 mũi và catheter 1 mũi</vt:lpstr>
      <vt:lpstr>oxy canula 2 mũi và catheter 1 mũi</vt:lpstr>
      <vt:lpstr>fio2 catheter/ canula</vt:lpstr>
      <vt:lpstr>mask đơn giản</vt:lpstr>
      <vt:lpstr>mask oxy có túi dự trữ thở lại 1 phần</vt:lpstr>
      <vt:lpstr>mask oxy có túi dự trữ thở lại 1 phần</vt:lpstr>
      <vt:lpstr>mask oxy có túi dự trữ không thở lại</vt:lpstr>
      <vt:lpstr>mask oxy có túi dự trữ không thở lại</vt:lpstr>
      <vt:lpstr>lưu ý </vt:lpstr>
      <vt:lpstr>venturi mask</vt:lpstr>
      <vt:lpstr>lưu lượng oxy và fio2 của venturi mask</vt:lpstr>
      <vt:lpstr>mask khí quản</vt:lpstr>
      <vt:lpstr>nasal continuous positive airway pressure (ncpap: thở áp lực dương liên tục qua mũi)</vt:lpstr>
      <vt:lpstr>mục đích thở ncpap</vt:lpstr>
      <vt:lpstr>chỉ định ncpap</vt:lpstr>
      <vt:lpstr>chống chỉ định thở ncpap</vt:lpstr>
      <vt:lpstr>cài đặt cpap</vt:lpstr>
      <vt:lpstr>bóng tự phồng</vt:lpstr>
      <vt:lpstr>các cỡ bóng tự phồng thích hợp</vt:lpstr>
      <vt:lpstr>các cỡ mask thích hợp</vt:lpstr>
      <vt:lpstr>bóng giúp thở fio2</vt:lpstr>
      <vt:lpstr>chỉ định bóp bóng với fio2 100%</vt:lpstr>
      <vt:lpstr>chống chỉ định</vt:lpstr>
      <vt:lpstr>cách kiểm tra bóng hoạt động tốt trước khi gắn vào bệnh nhân</vt:lpstr>
      <vt:lpstr>kỹ thuật đặt bóng mask</vt:lpstr>
      <vt:lpstr>bóp bóng mà lồng ngực không phồng</vt:lpstr>
      <vt:lpstr>tai biến/ phòng ngừa khi bóp bóng</vt:lpstr>
      <vt:lpstr>Ống nội khí quản</vt:lpstr>
      <vt:lpstr>ưu điểm ống nkq có bóng chèn</vt:lpstr>
      <vt:lpstr>đèn nội khí quản</vt:lpstr>
      <vt:lpstr>chỉ định đặt nội khí quản</vt:lpstr>
      <vt:lpstr>chống chỉ định</vt:lpstr>
      <vt:lpstr>SOAP - ME</vt:lpstr>
      <vt:lpstr>kiểm tra vị trí ống nkq</vt:lpstr>
      <vt:lpstr>biến chứng</vt:lpstr>
      <vt:lpstr>chuẩn bị bình oxy nhỏ chuyển viện</vt:lpstr>
      <vt:lpstr>PowerPoint Presentation</vt:lpstr>
    </vt:vector>
  </TitlesOfParts>
  <Company>CKK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TTSG-PK015</cp:lastModifiedBy>
  <cp:revision>42</cp:revision>
  <dcterms:created xsi:type="dcterms:W3CDTF">2019-06-18T09:06:20Z</dcterms:created>
  <dcterms:modified xsi:type="dcterms:W3CDTF">2019-06-20T18:16:55Z</dcterms:modified>
</cp:coreProperties>
</file>